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ink/ink1.xml" ContentType="application/inkml+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ink/ink2.xml" ContentType="application/inkml+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8"/>
  </p:notesMasterIdLst>
  <p:sldIdLst>
    <p:sldId id="297" r:id="rId5"/>
    <p:sldId id="311" r:id="rId6"/>
    <p:sldId id="312" r:id="rId7"/>
    <p:sldId id="313" r:id="rId8"/>
    <p:sldId id="314" r:id="rId9"/>
    <p:sldId id="315" r:id="rId10"/>
    <p:sldId id="258" r:id="rId11"/>
    <p:sldId id="306" r:id="rId12"/>
    <p:sldId id="256" r:id="rId13"/>
    <p:sldId id="257" r:id="rId14"/>
    <p:sldId id="273" r:id="rId15"/>
    <p:sldId id="308" r:id="rId16"/>
    <p:sldId id="309" r:id="rId17"/>
    <p:sldId id="310" r:id="rId18"/>
    <p:sldId id="316" r:id="rId19"/>
    <p:sldId id="286" r:id="rId20"/>
    <p:sldId id="287" r:id="rId21"/>
    <p:sldId id="261" r:id="rId22"/>
    <p:sldId id="274" r:id="rId23"/>
    <p:sldId id="262" r:id="rId24"/>
    <p:sldId id="263" r:id="rId25"/>
    <p:sldId id="317" r:id="rId26"/>
    <p:sldId id="299" r:id="rId27"/>
    <p:sldId id="288" r:id="rId28"/>
    <p:sldId id="290" r:id="rId29"/>
    <p:sldId id="283" r:id="rId30"/>
    <p:sldId id="289" r:id="rId31"/>
    <p:sldId id="285" r:id="rId32"/>
    <p:sldId id="291" r:id="rId33"/>
    <p:sldId id="293" r:id="rId34"/>
    <p:sldId id="295" r:id="rId35"/>
    <p:sldId id="296" r:id="rId36"/>
    <p:sldId id="300" r:id="rId37"/>
  </p:sldIdLst>
  <p:sldSz cx="12192000" cy="6858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nda Bradley" initials="LB" lastIdx="1" clrIdx="0">
    <p:extLst>
      <p:ext uri="{19B8F6BF-5375-455C-9EA6-DF929625EA0E}">
        <p15:presenceInfo xmlns:p15="http://schemas.microsoft.com/office/powerpoint/2012/main" userId="2741620e7d1a3dc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C140"/>
    <a:srgbClr val="5675BB"/>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1" autoAdjust="0"/>
    <p:restoredTop sz="77534" autoAdjust="0"/>
  </p:normalViewPr>
  <p:slideViewPr>
    <p:cSldViewPr snapToGrid="0">
      <p:cViewPr varScale="1">
        <p:scale>
          <a:sx n="64" d="100"/>
          <a:sy n="64" d="100"/>
        </p:scale>
        <p:origin x="133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commentAuthors" Target="commentAuthor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vin Shaw" userId="3cb8c234-0fc2-4f3b-a9da-8d11a1adfead" providerId="ADAL" clId="{42B0A2DD-D7EC-4EE8-BE19-BE647B717D55}"/>
    <pc:docChg chg="custSel modSld">
      <pc:chgData name="Kevin Shaw" userId="3cb8c234-0fc2-4f3b-a9da-8d11a1adfead" providerId="ADAL" clId="{42B0A2DD-D7EC-4EE8-BE19-BE647B717D55}" dt="2026-10-15T20:09:41.895" v="7" actId="962"/>
      <pc:docMkLst>
        <pc:docMk/>
      </pc:docMkLst>
      <pc:sldChg chg="addSp delSp modSp mod">
        <pc:chgData name="Kevin Shaw" userId="3cb8c234-0fc2-4f3b-a9da-8d11a1adfead" providerId="ADAL" clId="{42B0A2DD-D7EC-4EE8-BE19-BE647B717D55}" dt="2026-10-15T20:09:41.895" v="7" actId="962"/>
        <pc:sldMkLst>
          <pc:docMk/>
          <pc:sldMk cId="958568580" sldId="306"/>
        </pc:sldMkLst>
        <pc:picChg chg="add del mod">
          <ac:chgData name="Kevin Shaw" userId="3cb8c234-0fc2-4f3b-a9da-8d11a1adfead" providerId="ADAL" clId="{42B0A2DD-D7EC-4EE8-BE19-BE647B717D55}" dt="2026-10-15T20:09:24.811" v="2" actId="478"/>
          <ac:picMkLst>
            <pc:docMk/>
            <pc:sldMk cId="958568580" sldId="306"/>
            <ac:picMk id="3" creationId="{DA79FF8F-B108-8671-813F-585C7C6A3F99}"/>
          </ac:picMkLst>
        </pc:picChg>
        <pc:picChg chg="add mod">
          <ac:chgData name="Kevin Shaw" userId="3cb8c234-0fc2-4f3b-a9da-8d11a1adfead" providerId="ADAL" clId="{42B0A2DD-D7EC-4EE8-BE19-BE647B717D55}" dt="2026-10-15T20:09:41.895" v="7" actId="962"/>
          <ac:picMkLst>
            <pc:docMk/>
            <pc:sldMk cId="958568580" sldId="306"/>
            <ac:picMk id="5" creationId="{44939D62-09F0-DACD-B95B-BDED70BB17B5}"/>
          </ac:picMkLst>
        </pc:pic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1-26T16:38:43.517"/>
    </inkml:context>
    <inkml:brush xml:id="br0">
      <inkml:brushProperty name="width" value="0.035" units="cm"/>
      <inkml:brushProperty name="height" value="0.035" units="cm"/>
      <inkml:brushProperty name="color" value="#E71224"/>
    </inkml:brush>
  </inkml:definitions>
  <inkml:trace contextRef="#ctx0" brushRef="#br0">1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1-26T17:01:03.166"/>
    </inkml:context>
    <inkml:brush xml:id="br0">
      <inkml:brushProperty name="width" value="0.035" units="cm"/>
      <inkml:brushProperty name="height" value="0.035" units="cm"/>
      <inkml:brushProperty name="color" value="#E71224"/>
    </inkml:brush>
  </inkml:definitions>
  <inkml:trace contextRef="#ctx0" brushRef="#br0">1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01BBB916-C9A1-B34E-94AA-95819764E35A}" type="datetimeFigureOut">
              <a:rPr lang="en-US" smtClean="0"/>
              <a:t>10/16/2026</a:t>
            </a:fld>
            <a:endParaRPr lang="en-US"/>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en-US"/>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US"/>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D75AF220-7D33-9D40-B232-E463D39CE9FD}" type="slidenum">
              <a:rPr lang="en-US" smtClean="0"/>
              <a:t>‹#›</a:t>
            </a:fld>
            <a:endParaRPr lang="en-US"/>
          </a:p>
        </p:txBody>
      </p:sp>
    </p:spTree>
    <p:extLst>
      <p:ext uri="{BB962C8B-B14F-4D97-AF65-F5344CB8AC3E}">
        <p14:creationId xmlns:p14="http://schemas.microsoft.com/office/powerpoint/2010/main" val="4053563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fortunebusinessinsights.com/skin-care-market-102544"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fortunebusinessinsights.com/hair-care-market-102555"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fortunebusinessinsights.com/household-cleaning-products-market-103286"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ewg.org/news-insights/news/2022/10/personal-care-product-chemicals-banned-europe-still-found-us"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ewg.org/personal-care-products-safety-act-would-improve-cosmetics-safety"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and welcome! I’m excited to have you here and to share why I’m so passionate about Pure Haven. My name is [insert name] and I’ve been associated with Pure Haven now for [insert time]. I want to quickly tell you how I was introduced to non-toxic living. [insert 90 second personal story].</a:t>
            </a:r>
          </a:p>
          <a:p>
            <a:endParaRPr lang="en-US" dirty="0"/>
          </a:p>
          <a:p>
            <a:r>
              <a:rPr lang="en-US" dirty="0"/>
              <a:t>Now, let’s talk about some of the products you use every single day and the impact they could be having on your health.</a:t>
            </a:r>
          </a:p>
        </p:txBody>
      </p:sp>
      <p:sp>
        <p:nvSpPr>
          <p:cNvPr id="4" name="Slide Number Placeholder 3"/>
          <p:cNvSpPr>
            <a:spLocks noGrp="1"/>
          </p:cNvSpPr>
          <p:nvPr>
            <p:ph type="sldNum" sz="quarter" idx="5"/>
          </p:nvPr>
        </p:nvSpPr>
        <p:spPr/>
        <p:txBody>
          <a:bodyPr/>
          <a:lstStyle/>
          <a:p>
            <a:fld id="{D75AF220-7D33-9D40-B232-E463D39CE9FD}" type="slidenum">
              <a:rPr lang="en-US" smtClean="0"/>
              <a:t>1</a:t>
            </a:fld>
            <a:endParaRPr lang="en-US"/>
          </a:p>
        </p:txBody>
      </p:sp>
    </p:spTree>
    <p:extLst>
      <p:ext uri="{BB962C8B-B14F-4D97-AF65-F5344CB8AC3E}">
        <p14:creationId xmlns:p14="http://schemas.microsoft.com/office/powerpoint/2010/main" val="10583223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Do you ever look at the skin care aisle at the store and wonder what’s the difference between all these products? There’s so many and they all claim to do the same thing. You may ask yourself, “Am I doing what’s best for my current and future skin?”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skin care industry is a whopping $122 billion industry and companies are in a tight battle to claim the latest and greatest skin care technology.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Source: </a:t>
            </a:r>
            <a:r>
              <a:rPr lang="en-US" dirty="0">
                <a:hlinkClick r:id="rId3"/>
              </a:rPr>
              <a:t>https://www.fortunebusinessinsights.com/skin-care-market-102544</a:t>
            </a:r>
            <a:endParaRPr lang="en-US" dirty="0"/>
          </a:p>
          <a:p>
            <a:endParaRPr lang="en-US" dirty="0"/>
          </a:p>
        </p:txBody>
      </p:sp>
      <p:sp>
        <p:nvSpPr>
          <p:cNvPr id="4" name="Slide Number Placeholder 3"/>
          <p:cNvSpPr>
            <a:spLocks noGrp="1"/>
          </p:cNvSpPr>
          <p:nvPr>
            <p:ph type="sldNum" sz="quarter" idx="5"/>
          </p:nvPr>
        </p:nvSpPr>
        <p:spPr/>
        <p:txBody>
          <a:bodyPr/>
          <a:lstStyle/>
          <a:p>
            <a:fld id="{D75AF220-7D33-9D40-B232-E463D39CE9FD}" type="slidenum">
              <a:rPr lang="en-US" smtClean="0"/>
              <a:t>2</a:t>
            </a:fld>
            <a:endParaRPr lang="en-US"/>
          </a:p>
        </p:txBody>
      </p:sp>
    </p:spTree>
    <p:extLst>
      <p:ext uri="{BB962C8B-B14F-4D97-AF65-F5344CB8AC3E}">
        <p14:creationId xmlns:p14="http://schemas.microsoft.com/office/powerpoint/2010/main" val="38981235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4D78A-A5F5-422E-84B1-B47C64D13D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4836A5-89A5-E109-3201-DD982D1B32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A9655E-BC5A-E3C8-94C8-21C98EA5C25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$113 billion hair care industry is no different. We all care about our hair. It’s part of our identity and we want to make sure we’re keeping it healthy. Most hair care companies have done a good job of removing parabens and sulfates from their higher-end products, but does that mean their products are safe to use? We’ll talk about that in just a second.</a:t>
            </a:r>
            <a:endParaRPr lang="en-US" dirty="0">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Source: </a:t>
            </a:r>
            <a:r>
              <a:rPr lang="en-US" dirty="0">
                <a:hlinkClick r:id="rId3">
                  <a:extLst>
                    <a:ext uri="{A12FA001-AC4F-418D-AE19-62706E023703}">
                      <ahyp:hlinkClr xmlns:ahyp="http://schemas.microsoft.com/office/drawing/2018/hyperlinkcolor" val="tx"/>
                    </a:ext>
                  </a:extLst>
                </a:hlinkClick>
              </a:rPr>
              <a:t>https://www.fortunebusinessinsights.com/hair-care-market-102555</a:t>
            </a:r>
            <a:endParaRPr lang="en-US" dirty="0">
              <a:ea typeface="Calibri"/>
              <a:cs typeface="Calibri"/>
              <a:hlinkClick r:id="rId3">
                <a:extLst>
                  <a:ext uri="{A12FA001-AC4F-418D-AE19-62706E023703}">
                    <ahyp:hlinkClr xmlns:ahyp="http://schemas.microsoft.com/office/drawing/2018/hyperlinkcolor" val="tx"/>
                  </a:ext>
                </a:extLst>
              </a:hlinkClick>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263E0FD4-F14C-A8D9-9DBA-E57F969E1904}"/>
              </a:ext>
            </a:extLst>
          </p:cNvPr>
          <p:cNvSpPr>
            <a:spLocks noGrp="1"/>
          </p:cNvSpPr>
          <p:nvPr>
            <p:ph type="sldNum" sz="quarter" idx="5"/>
          </p:nvPr>
        </p:nvSpPr>
        <p:spPr/>
        <p:txBody>
          <a:bodyPr/>
          <a:lstStyle/>
          <a:p>
            <a:fld id="{D75AF220-7D33-9D40-B232-E463D39CE9FD}" type="slidenum">
              <a:rPr lang="en-US" smtClean="0"/>
              <a:t>3</a:t>
            </a:fld>
            <a:endParaRPr lang="en-US"/>
          </a:p>
        </p:txBody>
      </p:sp>
    </p:spTree>
    <p:extLst>
      <p:ext uri="{BB962C8B-B14F-4D97-AF65-F5344CB8AC3E}">
        <p14:creationId xmlns:p14="http://schemas.microsoft.com/office/powerpoint/2010/main" val="20893422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469459-9F5E-63DA-8042-B4CAB90E41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9EAAD9-9CC9-A3C8-EE36-4E750A6BFC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4DD5F3-755D-6BF7-933D-0F9019333FC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household cleaning industry wins the industry battle by coming in at an astonishing $270 billion. While cleaning products have always been important, there seems to be a battle now for which products can kill the most bacteria without peeling off a layer of skin. Fragrance also seems to be king with cleaning products. If, when you’re done using the product, your home smells like a “spring morning,” they think they’ve done their job.</a:t>
            </a:r>
            <a:endParaRPr lang="en-US" dirty="0">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Source: </a:t>
            </a:r>
            <a:r>
              <a:rPr lang="en-US" dirty="0">
                <a:hlinkClick r:id="rId3">
                  <a:extLst>
                    <a:ext uri="{A12FA001-AC4F-418D-AE19-62706E023703}">
                      <ahyp:hlinkClr xmlns:ahyp="http://schemas.microsoft.com/office/drawing/2018/hyperlinkcolor" val="tx"/>
                    </a:ext>
                  </a:extLst>
                </a:hlinkClick>
              </a:rPr>
              <a:t>https://www.fortunebusinessinsights.com/household-cleaning-products-market-103286</a:t>
            </a:r>
            <a:endParaRPr lang="en-US" dirty="0">
              <a:ea typeface="Calibri"/>
              <a:cs typeface="Calibri"/>
              <a:hlinkClick r:id="rId3">
                <a:extLst>
                  <a:ext uri="{A12FA001-AC4F-418D-AE19-62706E023703}">
                    <ahyp:hlinkClr xmlns:ahyp="http://schemas.microsoft.com/office/drawing/2018/hyperlinkcolor" val="tx"/>
                  </a:ext>
                </a:extLst>
              </a:hlinkClick>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CA1D6CD0-6839-368A-E67F-50A28EBDB699}"/>
              </a:ext>
            </a:extLst>
          </p:cNvPr>
          <p:cNvSpPr>
            <a:spLocks noGrp="1"/>
          </p:cNvSpPr>
          <p:nvPr>
            <p:ph type="sldNum" sz="quarter" idx="5"/>
          </p:nvPr>
        </p:nvSpPr>
        <p:spPr/>
        <p:txBody>
          <a:bodyPr/>
          <a:lstStyle/>
          <a:p>
            <a:fld id="{D75AF220-7D33-9D40-B232-E463D39CE9FD}" type="slidenum">
              <a:rPr lang="en-US" smtClean="0"/>
              <a:t>4</a:t>
            </a:fld>
            <a:endParaRPr lang="en-US"/>
          </a:p>
        </p:txBody>
      </p:sp>
    </p:spTree>
    <p:extLst>
      <p:ext uri="{BB962C8B-B14F-4D97-AF65-F5344CB8AC3E}">
        <p14:creationId xmlns:p14="http://schemas.microsoft.com/office/powerpoint/2010/main" val="320690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8E5ED-491B-EF3B-3F0A-29FA651DE1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392440-F414-6C92-CA83-0125CD1ED1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F61B9F-FB67-7807-D0E7-DA596FAF6000}"/>
              </a:ext>
            </a:extLst>
          </p:cNvPr>
          <p:cNvSpPr>
            <a:spLocks noGrp="1"/>
          </p:cNvSpPr>
          <p:nvPr>
            <p:ph type="body" idx="1"/>
          </p:nvPr>
        </p:nvSpPr>
        <p:spPr/>
        <p:txBody>
          <a:bodyPr/>
          <a:lstStyle/>
          <a:p>
            <a:r>
              <a:rPr lang="en-US" dirty="0"/>
              <a:t>Because the skin care, hair care, and household cleaning industries are so large, some manufacturers will do just about anything to reach the top. If they can add a toxic ingredient to their formula to cut costs, extend shelf life, and make their products smell expensive, they’ll do it. </a:t>
            </a:r>
          </a:p>
          <a:p>
            <a:endParaRPr lang="en-US" dirty="0"/>
          </a:p>
          <a:p>
            <a:r>
              <a:rPr lang="en-US" dirty="0"/>
              <a:t>And this comes with a significant cost to your health.</a:t>
            </a:r>
          </a:p>
        </p:txBody>
      </p:sp>
      <p:sp>
        <p:nvSpPr>
          <p:cNvPr id="4" name="Slide Number Placeholder 3">
            <a:extLst>
              <a:ext uri="{FF2B5EF4-FFF2-40B4-BE49-F238E27FC236}">
                <a16:creationId xmlns:a16="http://schemas.microsoft.com/office/drawing/2014/main" id="{0DA86983-86BD-7A3A-C051-07F95A81BDAC}"/>
              </a:ext>
            </a:extLst>
          </p:cNvPr>
          <p:cNvSpPr>
            <a:spLocks noGrp="1"/>
          </p:cNvSpPr>
          <p:nvPr>
            <p:ph type="sldNum" sz="quarter" idx="5"/>
          </p:nvPr>
        </p:nvSpPr>
        <p:spPr/>
        <p:txBody>
          <a:bodyPr/>
          <a:lstStyle/>
          <a:p>
            <a:fld id="{D75AF220-7D33-9D40-B232-E463D39CE9FD}" type="slidenum">
              <a:rPr lang="en-US" smtClean="0"/>
              <a:t>5</a:t>
            </a:fld>
            <a:endParaRPr lang="en-US"/>
          </a:p>
        </p:txBody>
      </p:sp>
    </p:spTree>
    <p:extLst>
      <p:ext uri="{BB962C8B-B14F-4D97-AF65-F5344CB8AC3E}">
        <p14:creationId xmlns:p14="http://schemas.microsoft.com/office/powerpoint/2010/main" val="30483513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4157E-E8D7-875C-8EB0-160C15DED8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A75BBE-6288-B7DB-3DB4-8AE7992B6A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0DAB0E-7145-7538-3004-831CB8F8DFA4}"/>
              </a:ext>
            </a:extLst>
          </p:cNvPr>
          <p:cNvSpPr>
            <a:spLocks noGrp="1"/>
          </p:cNvSpPr>
          <p:nvPr>
            <p:ph type="body" idx="1"/>
          </p:nvPr>
        </p:nvSpPr>
        <p:spPr/>
        <p:txBody>
          <a:bodyPr/>
          <a:lstStyle/>
          <a:p>
            <a:r>
              <a:rPr lang="en-US" dirty="0"/>
              <a:t>Some of the chemicals companies use to “improve” their products are ingredients known to cause endocrine disruption, hormone imbalance, reproductive harm, skin sensitivities, and serious illness. I would venture to say that someone here may know someone with a skin condition who has to avoid certain products or ingredients to minimize flare-ups. This is an external result of using these ingredients. But what happens when ingredients pass through the skin? Possibly things like developmental delays, reproductive issues, weight changes, hair loss, and more. </a:t>
            </a:r>
          </a:p>
        </p:txBody>
      </p:sp>
      <p:sp>
        <p:nvSpPr>
          <p:cNvPr id="4" name="Slide Number Placeholder 3">
            <a:extLst>
              <a:ext uri="{FF2B5EF4-FFF2-40B4-BE49-F238E27FC236}">
                <a16:creationId xmlns:a16="http://schemas.microsoft.com/office/drawing/2014/main" id="{81B3610B-5D8B-B209-3834-DFD2828E68D4}"/>
              </a:ext>
            </a:extLst>
          </p:cNvPr>
          <p:cNvSpPr>
            <a:spLocks noGrp="1"/>
          </p:cNvSpPr>
          <p:nvPr>
            <p:ph type="sldNum" sz="quarter" idx="5"/>
          </p:nvPr>
        </p:nvSpPr>
        <p:spPr/>
        <p:txBody>
          <a:bodyPr/>
          <a:lstStyle/>
          <a:p>
            <a:fld id="{D75AF220-7D33-9D40-B232-E463D39CE9FD}" type="slidenum">
              <a:rPr lang="en-US" smtClean="0"/>
              <a:t>6</a:t>
            </a:fld>
            <a:endParaRPr lang="en-US"/>
          </a:p>
        </p:txBody>
      </p:sp>
    </p:spTree>
    <p:extLst>
      <p:ext uri="{BB962C8B-B14F-4D97-AF65-F5344CB8AC3E}">
        <p14:creationId xmlns:p14="http://schemas.microsoft.com/office/powerpoint/2010/main" val="1437266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To us, it’s clear that there’s a problem with the ingredients found in our everyday products. Europe is doing a better job than the U.S. at recognizing this and has banned over 1,600 harmful chemicals while the U.S. has only banned 9. This should cause a lot more concern than it currently does.</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One of the biggest legal loopholes in the U.S. when it comes to toxins in products is the “f word” – fragrance! If you were to go home right now and grab your favorite skin care, hair care, or household product and look at the ingredient list, I’ll bet it includes “fragrance” or “parfum.” These terms </a:t>
            </a:r>
            <a:r>
              <a:rPr lang="en-US" sz="1200" b="0" i="0" kern="1200" dirty="0">
                <a:solidFill>
                  <a:schemeClr val="tx1"/>
                </a:solidFill>
                <a:effectLst/>
                <a:latin typeface="+mn-lt"/>
                <a:ea typeface="+mn-ea"/>
                <a:cs typeface="+mn-cs"/>
              </a:rPr>
              <a:t>legally hide an untold number of chemicals as “trade secrets.”</a:t>
            </a:r>
            <a:r>
              <a:rPr lang="en-US" sz="1200" kern="1200" dirty="0">
                <a:solidFill>
                  <a:schemeClr val="tx1"/>
                </a:solidFill>
                <a:effectLst/>
                <a:latin typeface="+mn-lt"/>
                <a:ea typeface="+mn-ea"/>
                <a:cs typeface="+mn-cs"/>
              </a:rPr>
              <a:t> It’s a way for companies to hide what they put in their products. But don’t think that means you can’t have products that smell amazing. Scents can be safe when they come from natural ingredients. </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Source: </a:t>
            </a:r>
            <a:r>
              <a:rPr lang="en-US" sz="1200" u="sng" kern="1200" dirty="0">
                <a:solidFill>
                  <a:schemeClr val="tx1"/>
                </a:solidFill>
                <a:effectLst/>
                <a:latin typeface="+mn-lt"/>
                <a:ea typeface="+mn-ea"/>
                <a:cs typeface="+mn-cs"/>
                <a:hlinkClick r:id="rId3"/>
              </a:rPr>
              <a:t>https://www.ewg.org/news-insights/news/2022/10/personal-care-product-chemicals-banned-europe-still-found-us</a:t>
            </a:r>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D75AF220-7D33-9D40-B232-E463D39CE9FD}" type="slidenum">
              <a:rPr lang="en-US" smtClean="0"/>
              <a:t>7</a:t>
            </a:fld>
            <a:endParaRPr lang="en-US"/>
          </a:p>
        </p:txBody>
      </p:sp>
    </p:spTree>
    <p:extLst>
      <p:ext uri="{BB962C8B-B14F-4D97-AF65-F5344CB8AC3E}">
        <p14:creationId xmlns:p14="http://schemas.microsoft.com/office/powerpoint/2010/main" val="24210118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 why does this matter to you? Studies show that the average U.S. woman is exposed to 168 different chemicals a day, probably before she even leaves her house in the morning! She gets ready with 12 different personal care products – think about how many you use each morning. Probably toothpaste, face wash and moisturizer, a little eye cream, maybe some kind of skin care serum, makeup, blush, eyeliner, mascara, lip gloss, deodorant, some hand lotion … and that’s not even counting hair styling products. Men use fewer products but they’re still exposing themselves to about 85 chemicals daily, teens even more. It’s something we do every single day of our lives. That exposure adds up over time.</a:t>
            </a:r>
            <a:endParaRPr lang="en-US" dirty="0">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Source: </a:t>
            </a:r>
            <a:r>
              <a:rPr lang="en-US" dirty="0">
                <a:hlinkClick r:id="rId3">
                  <a:extLst>
                    <a:ext uri="{A12FA001-AC4F-418D-AE19-62706E023703}">
                      <ahyp:hlinkClr xmlns:ahyp="http://schemas.microsoft.com/office/drawing/2018/hyperlinkcolor" val="tx"/>
                    </a:ext>
                  </a:extLst>
                </a:hlinkClick>
              </a:rPr>
              <a:t>https://www.ewg.org/personal-care-products-safety-act-would-improve-cosmetics-safety</a:t>
            </a:r>
            <a:endParaRPr lang="en-US" dirty="0">
              <a:ea typeface="Calibri"/>
              <a:cs typeface="Calibri"/>
              <a:hlinkClick r:id="rId3">
                <a:extLst>
                  <a:ext uri="{A12FA001-AC4F-418D-AE19-62706E023703}">
                    <ahyp:hlinkClr xmlns:ahyp="http://schemas.microsoft.com/office/drawing/2018/hyperlinkcolor" val="tx"/>
                  </a:ext>
                </a:extLst>
              </a:hlinkClick>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D75AF220-7D33-9D40-B232-E463D39CE9FD}" type="slidenum">
              <a:rPr lang="en-US" smtClean="0"/>
              <a:t>8</a:t>
            </a:fld>
            <a:endParaRPr lang="en-US"/>
          </a:p>
        </p:txBody>
      </p:sp>
    </p:spTree>
    <p:extLst>
      <p:ext uri="{BB962C8B-B14F-4D97-AF65-F5344CB8AC3E}">
        <p14:creationId xmlns:p14="http://schemas.microsoft.com/office/powerpoint/2010/main" val="771047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a:t>At Pure Haven, we believe you don’t have to live this way, exposing yourself to unknown, harmful chemicals.</a:t>
            </a:r>
            <a:endParaRPr lang="en-US" dirty="0">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ea typeface="Calibri"/>
              <a:cs typeface="Calibri"/>
            </a:endParaRPr>
          </a:p>
          <a:p>
            <a:r>
              <a:rPr lang="en-US" dirty="0"/>
              <a:t>We’re different. We don’t hide behind words like “green,” “clean,” or “all-natural.” We set the standard at pure. And when we say pure, we mean it.</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D75AF220-7D33-9D40-B232-E463D39CE9FD}" type="slidenum">
              <a:rPr lang="en-US" smtClean="0"/>
              <a:t>9</a:t>
            </a:fld>
            <a:endParaRPr lang="en-US"/>
          </a:p>
        </p:txBody>
      </p:sp>
    </p:spTree>
    <p:extLst>
      <p:ext uri="{BB962C8B-B14F-4D97-AF65-F5344CB8AC3E}">
        <p14:creationId xmlns:p14="http://schemas.microsoft.com/office/powerpoint/2010/main" val="1027426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Let me tell you a little bit about Pure Haven. We are the leading manufacturer of guaranteed toxin-free products made right here in the United States. </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All our products are made with only the safest, most effective ingredients.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We don’t use toxins, period. And we don’t compromise. If we can’t make it using only the best and safest ingredients, we won’t make it.</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All of this is to help you put your mind at ease. You and your family deserve to be safe from harmful ingredients, and we feel we do it the best! </a:t>
            </a:r>
          </a:p>
        </p:txBody>
      </p:sp>
      <p:sp>
        <p:nvSpPr>
          <p:cNvPr id="4" name="Slide Number Placeholder 3"/>
          <p:cNvSpPr>
            <a:spLocks noGrp="1"/>
          </p:cNvSpPr>
          <p:nvPr>
            <p:ph type="sldNum" sz="quarter" idx="5"/>
          </p:nvPr>
        </p:nvSpPr>
        <p:spPr/>
        <p:txBody>
          <a:bodyPr/>
          <a:lstStyle/>
          <a:p>
            <a:fld id="{D75AF220-7D33-9D40-B232-E463D39CE9FD}" type="slidenum">
              <a:rPr lang="en-US" smtClean="0"/>
              <a:t>10</a:t>
            </a:fld>
            <a:endParaRPr lang="en-US"/>
          </a:p>
        </p:txBody>
      </p:sp>
    </p:spTree>
    <p:extLst>
      <p:ext uri="{BB962C8B-B14F-4D97-AF65-F5344CB8AC3E}">
        <p14:creationId xmlns:p14="http://schemas.microsoft.com/office/powerpoint/2010/main" val="1512144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At Pure Haven, we only use premium ingredients, which makes our products just that, premium. We’ll put our products up against any leading toxic competitor products out there.</a:t>
            </a:r>
          </a:p>
          <a:p>
            <a:pPr lvl="0"/>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All our non-toxic formulations include natural ingredients, utilizing safe synthetics where necessary. Your skin, hair, and home will feel different.</a:t>
            </a:r>
          </a:p>
          <a:p>
            <a:pPr lvl="0"/>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And we stand behind our products. We have a worry-free guarantee. If you aren’t completely satisfied after 60 days, simply send the product back for a full refund. It’s as simple as that, but we know you’ll love them.</a:t>
            </a:r>
            <a:endParaRPr lang="en-US" b="0" dirty="0"/>
          </a:p>
        </p:txBody>
      </p:sp>
      <p:sp>
        <p:nvSpPr>
          <p:cNvPr id="4" name="Slide Number Placeholder 3"/>
          <p:cNvSpPr>
            <a:spLocks noGrp="1"/>
          </p:cNvSpPr>
          <p:nvPr>
            <p:ph type="sldNum" sz="quarter" idx="5"/>
          </p:nvPr>
        </p:nvSpPr>
        <p:spPr/>
        <p:txBody>
          <a:bodyPr/>
          <a:lstStyle/>
          <a:p>
            <a:fld id="{D75AF220-7D33-9D40-B232-E463D39CE9FD}" type="slidenum">
              <a:rPr lang="en-US" smtClean="0"/>
              <a:t>11</a:t>
            </a:fld>
            <a:endParaRPr lang="en-US"/>
          </a:p>
        </p:txBody>
      </p:sp>
    </p:spTree>
    <p:extLst>
      <p:ext uri="{BB962C8B-B14F-4D97-AF65-F5344CB8AC3E}">
        <p14:creationId xmlns:p14="http://schemas.microsoft.com/office/powerpoint/2010/main" val="39870516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skin care collection is the very best of the best. My favorite product here is the [insert favorite product] because [insert reason why you love that product]. </a:t>
            </a:r>
          </a:p>
          <a:p>
            <a:endParaRPr lang="en-US" dirty="0"/>
          </a:p>
          <a:p>
            <a:r>
              <a:rPr lang="en-US" dirty="0"/>
              <a:t>Our refresh skin care collection features </a:t>
            </a:r>
            <a:r>
              <a:rPr lang="en-US" dirty="0" err="1"/>
              <a:t>pre+probiotic</a:t>
            </a:r>
            <a:r>
              <a:rPr lang="en-US" dirty="0"/>
              <a:t> ingredients that help protect and nourish healthy skin and leave you with a radiant complexion. Pure Haven’s newest addition to the skin care line is our pure skin collagen peptides. This has quickly become a top seller because of how people feel and look while taking it. It produces noticeable changes that you’ll love. Plus, it’s so easy to add to any beverage.</a:t>
            </a:r>
          </a:p>
        </p:txBody>
      </p:sp>
      <p:sp>
        <p:nvSpPr>
          <p:cNvPr id="4" name="Slide Number Placeholder 3"/>
          <p:cNvSpPr>
            <a:spLocks noGrp="1"/>
          </p:cNvSpPr>
          <p:nvPr>
            <p:ph type="sldNum" sz="quarter" idx="5"/>
          </p:nvPr>
        </p:nvSpPr>
        <p:spPr/>
        <p:txBody>
          <a:bodyPr/>
          <a:lstStyle/>
          <a:p>
            <a:fld id="{D75AF220-7D33-9D40-B232-E463D39CE9FD}" type="slidenum">
              <a:rPr lang="en-US" smtClean="0"/>
              <a:t>12</a:t>
            </a:fld>
            <a:endParaRPr lang="en-US"/>
          </a:p>
        </p:txBody>
      </p:sp>
    </p:spTree>
    <p:extLst>
      <p:ext uri="{BB962C8B-B14F-4D97-AF65-F5344CB8AC3E}">
        <p14:creationId xmlns:p14="http://schemas.microsoft.com/office/powerpoint/2010/main" val="17446346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hair care line might be everyone’s favorite. The collection I love most is [insert favorite]. When I use the products in this line, I love how my hair feels afterwards. It’s not greasy, it isn’t weighed down, and I don’t have the itchy scalp that so many grocery store products cause. We offer a variety of products for every type of hair and for the entire family to use.</a:t>
            </a:r>
          </a:p>
        </p:txBody>
      </p:sp>
      <p:sp>
        <p:nvSpPr>
          <p:cNvPr id="4" name="Slide Number Placeholder 3"/>
          <p:cNvSpPr>
            <a:spLocks noGrp="1"/>
          </p:cNvSpPr>
          <p:nvPr>
            <p:ph type="sldNum" sz="quarter" idx="5"/>
          </p:nvPr>
        </p:nvSpPr>
        <p:spPr/>
        <p:txBody>
          <a:bodyPr/>
          <a:lstStyle/>
          <a:p>
            <a:fld id="{D75AF220-7D33-9D40-B232-E463D39CE9FD}" type="slidenum">
              <a:rPr lang="en-US" smtClean="0"/>
              <a:t>13</a:t>
            </a:fld>
            <a:endParaRPr lang="en-US"/>
          </a:p>
        </p:txBody>
      </p:sp>
    </p:spTree>
    <p:extLst>
      <p:ext uri="{BB962C8B-B14F-4D97-AF65-F5344CB8AC3E}">
        <p14:creationId xmlns:p14="http://schemas.microsoft.com/office/powerpoint/2010/main" val="25524625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Pure Haven cares for you from head to toe, with body care products that are simply unmatched. Made with the finest ingredients, this collection hydrates and nourishes your largest organ – your skin! </a:t>
            </a:r>
          </a:p>
          <a:p>
            <a:endParaRPr lang="en-US" dirty="0"/>
          </a:p>
          <a:p>
            <a:r>
              <a:rPr lang="en-US" dirty="0"/>
              <a:t>The [insert favorite body care product] is my favorite Pure Haven body care product. I honestly feel like I can’t live without it.</a:t>
            </a:r>
          </a:p>
        </p:txBody>
      </p:sp>
      <p:sp>
        <p:nvSpPr>
          <p:cNvPr id="4" name="Slide Number Placeholder 3"/>
          <p:cNvSpPr>
            <a:spLocks noGrp="1"/>
          </p:cNvSpPr>
          <p:nvPr>
            <p:ph type="sldNum" sz="quarter" idx="5"/>
          </p:nvPr>
        </p:nvSpPr>
        <p:spPr/>
        <p:txBody>
          <a:bodyPr/>
          <a:lstStyle/>
          <a:p>
            <a:fld id="{D75AF220-7D33-9D40-B232-E463D39CE9FD}" type="slidenum">
              <a:rPr lang="en-US" smtClean="0"/>
              <a:t>14</a:t>
            </a:fld>
            <a:endParaRPr lang="en-US"/>
          </a:p>
        </p:txBody>
      </p:sp>
    </p:spTree>
    <p:extLst>
      <p:ext uri="{BB962C8B-B14F-4D97-AF65-F5344CB8AC3E}">
        <p14:creationId xmlns:p14="http://schemas.microsoft.com/office/powerpoint/2010/main" val="31394455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Finally, Pure Haven’s household collection. I mentioned earlier that you probably have someone close to you who has some version of skin sensitivities. I would also say that you probably know someone who is allergic or sensitive to a certain brand of laundry detergent or cleaning product. Large cleaning product companies know this and so they’ll come out with a dye-free version or a “unscented” product. That actually doesn’t solve the issue. Believe it or not, sometimes fragrance is used to mask fragrance in those toxic products!</a:t>
            </a:r>
          </a:p>
          <a:p>
            <a:endParaRPr lang="en-US" dirty="0"/>
          </a:p>
          <a:p>
            <a:r>
              <a:rPr lang="en-US" dirty="0"/>
              <a:t>If you have pets, you’re probably concerned about the products you use around them. You don’t have to worry with Pure Haven products. Because every one of our products is toxin-free, you don’t have to worry one bit about that.</a:t>
            </a:r>
          </a:p>
          <a:p>
            <a:endParaRPr lang="en-US" dirty="0"/>
          </a:p>
          <a:p>
            <a:r>
              <a:rPr lang="en-US" dirty="0"/>
              <a:t>You may be wondering if Pure Haven products actually work. I get it. I know you want your home to be </a:t>
            </a:r>
            <a:r>
              <a:rPr lang="en-US" i="1" dirty="0"/>
              <a:t>clean</a:t>
            </a:r>
            <a:r>
              <a:rPr lang="en-US" dirty="0"/>
              <a:t>. I’m here to tell you that our household product line is incredible! It absolutely cleans as effectively as any product you’re currently using. I use the [insert product name] daily and wouldn’t trust any other product on the market to do the job.</a:t>
            </a:r>
          </a:p>
        </p:txBody>
      </p:sp>
      <p:sp>
        <p:nvSpPr>
          <p:cNvPr id="4" name="Slide Number Placeholder 3"/>
          <p:cNvSpPr>
            <a:spLocks noGrp="1"/>
          </p:cNvSpPr>
          <p:nvPr>
            <p:ph type="sldNum" sz="quarter" idx="5"/>
          </p:nvPr>
        </p:nvSpPr>
        <p:spPr/>
        <p:txBody>
          <a:bodyPr/>
          <a:lstStyle/>
          <a:p>
            <a:fld id="{D75AF220-7D33-9D40-B232-E463D39CE9FD}" type="slidenum">
              <a:rPr lang="en-US" smtClean="0"/>
              <a:t>15</a:t>
            </a:fld>
            <a:endParaRPr lang="en-US"/>
          </a:p>
        </p:txBody>
      </p:sp>
    </p:spTree>
    <p:extLst>
      <p:ext uri="{BB962C8B-B14F-4D97-AF65-F5344CB8AC3E}">
        <p14:creationId xmlns:p14="http://schemas.microsoft.com/office/powerpoint/2010/main" val="855326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6A776-2F85-1BE1-6DBC-A59B5405A8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0F3729-E368-C542-CD19-76444CA9AF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6F3C6B-A721-4BC4-D249-11C421309AF5}"/>
              </a:ext>
            </a:extLst>
          </p:cNvPr>
          <p:cNvSpPr>
            <a:spLocks noGrp="1"/>
          </p:cNvSpPr>
          <p:nvPr>
            <p:ph type="body" idx="1"/>
          </p:nvPr>
        </p:nvSpPr>
        <p:spPr/>
        <p:txBody>
          <a:bodyPr/>
          <a:lstStyle/>
          <a:p>
            <a:pPr lvl="0"/>
            <a:r>
              <a:rPr lang="en-US" sz="1200" kern="1200" dirty="0">
                <a:solidFill>
                  <a:schemeClr val="tx1"/>
                </a:solidFill>
                <a:effectLst/>
                <a:latin typeface="+mn-lt"/>
                <a:ea typeface="+mn-ea"/>
                <a:cs typeface="+mn-cs"/>
              </a:rPr>
              <a:t>Let’s listen in to why people love Pure Haven products.</a:t>
            </a:r>
          </a:p>
        </p:txBody>
      </p:sp>
      <p:sp>
        <p:nvSpPr>
          <p:cNvPr id="4" name="Slide Number Placeholder 3">
            <a:extLst>
              <a:ext uri="{FF2B5EF4-FFF2-40B4-BE49-F238E27FC236}">
                <a16:creationId xmlns:a16="http://schemas.microsoft.com/office/drawing/2014/main" id="{0632C1E2-108F-D217-0DC9-6AD7DF426364}"/>
              </a:ext>
            </a:extLst>
          </p:cNvPr>
          <p:cNvSpPr>
            <a:spLocks noGrp="1"/>
          </p:cNvSpPr>
          <p:nvPr>
            <p:ph type="sldNum" sz="quarter" idx="5"/>
          </p:nvPr>
        </p:nvSpPr>
        <p:spPr/>
        <p:txBody>
          <a:bodyPr/>
          <a:lstStyle/>
          <a:p>
            <a:fld id="{D75AF220-7D33-9D40-B232-E463D39CE9FD}" type="slidenum">
              <a:rPr lang="en-US" smtClean="0"/>
              <a:t>16</a:t>
            </a:fld>
            <a:endParaRPr lang="en-US"/>
          </a:p>
        </p:txBody>
      </p:sp>
    </p:spTree>
    <p:extLst>
      <p:ext uri="{BB962C8B-B14F-4D97-AF65-F5344CB8AC3E}">
        <p14:creationId xmlns:p14="http://schemas.microsoft.com/office/powerpoint/2010/main" val="32548840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6A776-2F85-1BE1-6DBC-A59B5405A8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0F3729-E368-C542-CD19-76444CA9AF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6F3C6B-A721-4BC4-D249-11C421309AF5}"/>
              </a:ext>
            </a:extLst>
          </p:cNvPr>
          <p:cNvSpPr>
            <a:spLocks noGrp="1"/>
          </p:cNvSpPr>
          <p:nvPr>
            <p:ph type="body" idx="1"/>
          </p:nvPr>
        </p:nvSpPr>
        <p:spPr/>
        <p:txBody>
          <a:bodyPr/>
          <a:lstStyle/>
          <a:p>
            <a:pPr lvl="0"/>
            <a:r>
              <a:rPr lang="en-US" sz="1200" kern="1200" dirty="0">
                <a:solidFill>
                  <a:schemeClr val="tx1"/>
                </a:solidFill>
                <a:effectLst/>
                <a:latin typeface="+mn-lt"/>
                <a:ea typeface="+mn-ea"/>
                <a:cs typeface="+mn-cs"/>
              </a:rPr>
              <a:t>Here’s another testimonial about Pure Haven’s products.</a:t>
            </a:r>
          </a:p>
        </p:txBody>
      </p:sp>
      <p:sp>
        <p:nvSpPr>
          <p:cNvPr id="4" name="Slide Number Placeholder 3">
            <a:extLst>
              <a:ext uri="{FF2B5EF4-FFF2-40B4-BE49-F238E27FC236}">
                <a16:creationId xmlns:a16="http://schemas.microsoft.com/office/drawing/2014/main" id="{0632C1E2-108F-D217-0DC9-6AD7DF426364}"/>
              </a:ext>
            </a:extLst>
          </p:cNvPr>
          <p:cNvSpPr>
            <a:spLocks noGrp="1"/>
          </p:cNvSpPr>
          <p:nvPr>
            <p:ph type="sldNum" sz="quarter" idx="5"/>
          </p:nvPr>
        </p:nvSpPr>
        <p:spPr/>
        <p:txBody>
          <a:bodyPr/>
          <a:lstStyle/>
          <a:p>
            <a:fld id="{D75AF220-7D33-9D40-B232-E463D39CE9FD}" type="slidenum">
              <a:rPr lang="en-US" smtClean="0"/>
              <a:t>17</a:t>
            </a:fld>
            <a:endParaRPr lang="en-US"/>
          </a:p>
        </p:txBody>
      </p:sp>
    </p:spTree>
    <p:extLst>
      <p:ext uri="{BB962C8B-B14F-4D97-AF65-F5344CB8AC3E}">
        <p14:creationId xmlns:p14="http://schemas.microsoft.com/office/powerpoint/2010/main" val="17434287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Hopefully you’re starting to see that toxins may be lurking anywhere in your home and that it may be time to start swapping out some products right now. Pure Haven has made it super simple to start that process with 3 popular bundles – the skin care bundle, the hair care bundle, and the household product bundle.</a:t>
            </a:r>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D75AF220-7D33-9D40-B232-E463D39CE9FD}" type="slidenum">
              <a:rPr lang="en-US" smtClean="0"/>
              <a:t>18</a:t>
            </a:fld>
            <a:endParaRPr lang="en-US"/>
          </a:p>
        </p:txBody>
      </p:sp>
    </p:spTree>
    <p:extLst>
      <p:ext uri="{BB962C8B-B14F-4D97-AF65-F5344CB8AC3E}">
        <p14:creationId xmlns:p14="http://schemas.microsoft.com/office/powerpoint/2010/main" val="2106740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We know you want the best for your family and we’re here for you. No more toxins on your skin, in your hair, affecting your kids, or contaminating your home. You can protect your family worry free with Pure Haven.</a:t>
            </a:r>
          </a:p>
        </p:txBody>
      </p:sp>
      <p:sp>
        <p:nvSpPr>
          <p:cNvPr id="4" name="Slide Number Placeholder 3"/>
          <p:cNvSpPr>
            <a:spLocks noGrp="1"/>
          </p:cNvSpPr>
          <p:nvPr>
            <p:ph type="sldNum" sz="quarter" idx="5"/>
          </p:nvPr>
        </p:nvSpPr>
        <p:spPr/>
        <p:txBody>
          <a:bodyPr/>
          <a:lstStyle/>
          <a:p>
            <a:fld id="{D75AF220-7D33-9D40-B232-E463D39CE9FD}" type="slidenum">
              <a:rPr lang="en-US" smtClean="0"/>
              <a:t>19</a:t>
            </a:fld>
            <a:endParaRPr lang="en-US"/>
          </a:p>
        </p:txBody>
      </p:sp>
    </p:spTree>
    <p:extLst>
      <p:ext uri="{BB962C8B-B14F-4D97-AF65-F5344CB8AC3E}">
        <p14:creationId xmlns:p14="http://schemas.microsoft.com/office/powerpoint/2010/main" val="7069521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kern="1200" dirty="0">
                <a:solidFill>
                  <a:schemeClr val="tx1"/>
                </a:solidFill>
                <a:effectLst/>
              </a:rPr>
              <a:t>If you decide you want to swap out some products, there are a few perks you can take advantage of right now to help you get started. First, as a new Customer, you’ll save 15% off your first purchase and receive free delivery on any order over $</a:t>
            </a:r>
            <a:r>
              <a:rPr lang="en-US" dirty="0"/>
              <a:t>95</a:t>
            </a:r>
            <a:r>
              <a:rPr lang="en-US" kern="1200" dirty="0">
                <a:solidFill>
                  <a:schemeClr val="tx1"/>
                </a:solidFill>
                <a:effectLst/>
              </a:rPr>
              <a:t>. Remember, every product comes with a 60-day worry-free guarantee, so there’s no risk.</a:t>
            </a:r>
            <a:endParaRPr lang="en-US" dirty="0"/>
          </a:p>
        </p:txBody>
      </p:sp>
      <p:sp>
        <p:nvSpPr>
          <p:cNvPr id="4" name="Slide Number Placeholder 3"/>
          <p:cNvSpPr>
            <a:spLocks noGrp="1"/>
          </p:cNvSpPr>
          <p:nvPr>
            <p:ph type="sldNum" sz="quarter" idx="5"/>
          </p:nvPr>
        </p:nvSpPr>
        <p:spPr/>
        <p:txBody>
          <a:bodyPr/>
          <a:lstStyle/>
          <a:p>
            <a:fld id="{D75AF220-7D33-9D40-B232-E463D39CE9FD}" type="slidenum">
              <a:rPr lang="en-US" smtClean="0"/>
              <a:t>20</a:t>
            </a:fld>
            <a:endParaRPr lang="en-US"/>
          </a:p>
        </p:txBody>
      </p:sp>
    </p:spTree>
    <p:extLst>
      <p:ext uri="{BB962C8B-B14F-4D97-AF65-F5344CB8AC3E}">
        <p14:creationId xmlns:p14="http://schemas.microsoft.com/office/powerpoint/2010/main" val="86378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kern="1200" dirty="0">
                <a:solidFill>
                  <a:schemeClr val="tx1"/>
                </a:solidFill>
                <a:effectLst/>
              </a:rPr>
              <a:t>Most products will last your family 30-60 days, and we know you’ll want more so we have a subscribe and save option. Set any product up on a 30-day or 60-day subscription, and you’ll </a:t>
            </a:r>
            <a:r>
              <a:rPr lang="en-US" dirty="0"/>
              <a:t>get up </a:t>
            </a:r>
            <a:r>
              <a:rPr lang="en-US" b="0" kern="1200" dirty="0">
                <a:solidFill>
                  <a:schemeClr val="tx1"/>
                </a:solidFill>
                <a:effectLst/>
              </a:rPr>
              <a:t>to 15% off </a:t>
            </a:r>
            <a:r>
              <a:rPr lang="en-US" dirty="0"/>
              <a:t>each </a:t>
            </a:r>
            <a:r>
              <a:rPr lang="en-US" b="0" kern="1200" dirty="0">
                <a:solidFill>
                  <a:schemeClr val="tx1"/>
                </a:solidFill>
                <a:effectLst/>
              </a:rPr>
              <a:t>order</a:t>
            </a:r>
            <a:r>
              <a:rPr lang="en-US" dirty="0"/>
              <a:t>. Plus</a:t>
            </a:r>
            <a:r>
              <a:rPr lang="en-US" b="0" kern="1200" dirty="0">
                <a:solidFill>
                  <a:schemeClr val="tx1"/>
                </a:solidFill>
                <a:effectLst/>
              </a:rPr>
              <a:t>, </a:t>
            </a:r>
            <a:r>
              <a:rPr lang="en-US" dirty="0"/>
              <a:t>get </a:t>
            </a:r>
            <a:r>
              <a:rPr lang="en-US" b="0" kern="1200" dirty="0">
                <a:solidFill>
                  <a:schemeClr val="tx1"/>
                </a:solidFill>
                <a:effectLst/>
              </a:rPr>
              <a:t>free delivery on subscription orders </a:t>
            </a:r>
            <a:r>
              <a:rPr lang="en-US" dirty="0"/>
              <a:t>totaling </a:t>
            </a:r>
            <a:r>
              <a:rPr lang="en-US" b="0" kern="1200" dirty="0">
                <a:solidFill>
                  <a:schemeClr val="tx1"/>
                </a:solidFill>
                <a:effectLst/>
              </a:rPr>
              <a:t>$</a:t>
            </a:r>
            <a:r>
              <a:rPr lang="en-US" dirty="0"/>
              <a:t>95 or more</a:t>
            </a:r>
            <a:r>
              <a:rPr lang="en-US" b="0" kern="1200" dirty="0">
                <a:solidFill>
                  <a:schemeClr val="tx1"/>
                </a:solidFill>
                <a:effectLst/>
              </a:rPr>
              <a:t>. Subscriptions are the way to go. That’s what most people do, and it’s what I do with the majority of my Pure Haven products. </a:t>
            </a:r>
            <a:endParaRPr lang="en-US" dirty="0"/>
          </a:p>
        </p:txBody>
      </p:sp>
      <p:sp>
        <p:nvSpPr>
          <p:cNvPr id="4" name="Slide Number Placeholder 3"/>
          <p:cNvSpPr>
            <a:spLocks noGrp="1"/>
          </p:cNvSpPr>
          <p:nvPr>
            <p:ph type="sldNum" sz="quarter" idx="5"/>
          </p:nvPr>
        </p:nvSpPr>
        <p:spPr/>
        <p:txBody>
          <a:bodyPr/>
          <a:lstStyle/>
          <a:p>
            <a:fld id="{D75AF220-7D33-9D40-B232-E463D39CE9FD}" type="slidenum">
              <a:rPr lang="en-US" smtClean="0"/>
              <a:t>21</a:t>
            </a:fld>
            <a:endParaRPr lang="en-US"/>
          </a:p>
        </p:txBody>
      </p:sp>
    </p:spTree>
    <p:extLst>
      <p:ext uri="{BB962C8B-B14F-4D97-AF65-F5344CB8AC3E}">
        <p14:creationId xmlns:p14="http://schemas.microsoft.com/office/powerpoint/2010/main" val="39628219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9E18B-838B-C123-35D2-05C04209DD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913493-73D8-2124-E1C9-836C8AAFA1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C6AD22-893B-25E9-72CE-8C17D440C3D1}"/>
              </a:ext>
            </a:extLst>
          </p:cNvPr>
          <p:cNvSpPr>
            <a:spLocks noGrp="1"/>
          </p:cNvSpPr>
          <p:nvPr>
            <p:ph type="body" idx="1"/>
          </p:nvPr>
        </p:nvSpPr>
        <p:spPr/>
        <p:txBody>
          <a:bodyPr/>
          <a:lstStyle/>
          <a:p>
            <a:r>
              <a:rPr lang="en-US"/>
              <a:t>We award subscription loyalty rewards to new subscribers. The longer you keep your subscription, the more you earn!</a:t>
            </a:r>
          </a:p>
          <a:p>
            <a:endParaRPr lang="en-US" dirty="0"/>
          </a:p>
          <a:p>
            <a:r>
              <a:rPr lang="en-US" dirty="0"/>
              <a:t>Here’s how it works for new 30-day or 60-day subscriptions for Customers and Advocates:</a:t>
            </a:r>
            <a:endParaRPr lang="en-US" dirty="0">
              <a:ea typeface="Calibri" panose="020F0502020204030204"/>
              <a:cs typeface="Calibri" panose="020F0502020204030204"/>
            </a:endParaRPr>
          </a:p>
          <a:p>
            <a:r>
              <a:rPr lang="en-US" dirty="0"/>
              <a:t>1) You’ll get a 10% discount on your first and second order. That discount grows to 15% on your third and subsequent orders. </a:t>
            </a:r>
            <a:endParaRPr lang="en-US" dirty="0">
              <a:ea typeface="Calibri" panose="020F0502020204030204"/>
              <a:cs typeface="Calibri" panose="020F0502020204030204"/>
            </a:endParaRPr>
          </a:p>
          <a:p>
            <a:r>
              <a:rPr lang="en-US" dirty="0"/>
              <a:t>2) You’ll receive a gift card when your first, second, and third orders ship. You can use each of these on your next purchase. </a:t>
            </a:r>
            <a:endParaRPr lang="en-US" dirty="0">
              <a:ea typeface="Calibri" panose="020F0502020204030204"/>
              <a:cs typeface="Calibri" panose="020F0502020204030204"/>
            </a:endParaRPr>
          </a:p>
          <a:p>
            <a:r>
              <a:rPr lang="en-US"/>
              <a:t>3) Promo codes and Advocate discounts stack on top of subscription discounts, so you can save even more on each order!</a:t>
            </a:r>
          </a:p>
          <a:p>
            <a:r>
              <a:rPr lang="en-US"/>
              <a:t>4) And, any order totaling $95 or more qualifies for free delivery.</a:t>
            </a:r>
          </a:p>
          <a:p>
            <a:endParaRPr lang="en-US" dirty="0"/>
          </a:p>
          <a:p>
            <a:r>
              <a:rPr lang="en-US" dirty="0"/>
              <a:t>If you set up a 90-day subscription, you’ll receive a 10% discount on </a:t>
            </a:r>
            <a:r>
              <a:rPr lang="en-US" i="1" dirty="0"/>
              <a:t>all</a:t>
            </a:r>
            <a:r>
              <a:rPr lang="en-US" dirty="0"/>
              <a:t> your orders, but you can still stack promo codes and Advocate discounts.</a:t>
            </a:r>
            <a:endParaRPr lang="en-US" dirty="0">
              <a:ea typeface="Calibri"/>
              <a:cs typeface="Calibri"/>
            </a:endParaRPr>
          </a:p>
          <a:p>
            <a:pPr lvl="0"/>
            <a:endParaRPr lang="en-US" sz="1200" b="0" kern="1200" dirty="0">
              <a:solidFill>
                <a:schemeClr val="tx1"/>
              </a:solidFill>
              <a:effectLst/>
              <a:latin typeface="+mn-lt"/>
              <a:ea typeface="Calibri"/>
              <a:cs typeface="Calibri"/>
            </a:endParaRPr>
          </a:p>
        </p:txBody>
      </p:sp>
      <p:sp>
        <p:nvSpPr>
          <p:cNvPr id="4" name="Slide Number Placeholder 3">
            <a:extLst>
              <a:ext uri="{FF2B5EF4-FFF2-40B4-BE49-F238E27FC236}">
                <a16:creationId xmlns:a16="http://schemas.microsoft.com/office/drawing/2014/main" id="{54E69BA4-5BD2-FFBB-C527-6EE003770D16}"/>
              </a:ext>
            </a:extLst>
          </p:cNvPr>
          <p:cNvSpPr>
            <a:spLocks noGrp="1"/>
          </p:cNvSpPr>
          <p:nvPr>
            <p:ph type="sldNum" sz="quarter" idx="5"/>
          </p:nvPr>
        </p:nvSpPr>
        <p:spPr/>
        <p:txBody>
          <a:bodyPr/>
          <a:lstStyle/>
          <a:p>
            <a:fld id="{D75AF220-7D33-9D40-B232-E463D39CE9FD}" type="slidenum">
              <a:rPr lang="en-US" smtClean="0"/>
              <a:t>22</a:t>
            </a:fld>
            <a:endParaRPr lang="en-US"/>
          </a:p>
        </p:txBody>
      </p:sp>
    </p:spTree>
    <p:extLst>
      <p:ext uri="{BB962C8B-B14F-4D97-AF65-F5344CB8AC3E}">
        <p14:creationId xmlns:p14="http://schemas.microsoft.com/office/powerpoint/2010/main" val="912988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C9FA3-5288-9E6B-436E-5DAB5630F2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CCBAC6-684B-E412-80DE-4A1EA797F5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69912B-31BF-EF40-D982-2F0E44E6D903}"/>
              </a:ext>
            </a:extLst>
          </p:cNvPr>
          <p:cNvSpPr>
            <a:spLocks noGrp="1"/>
          </p:cNvSpPr>
          <p:nvPr>
            <p:ph type="body" idx="1"/>
          </p:nvPr>
        </p:nvSpPr>
        <p:spPr/>
        <p:txBody>
          <a:bodyPr/>
          <a:lstStyle/>
          <a:p>
            <a:r>
              <a:rPr lang="en-US" dirty="0"/>
              <a:t>As amazing as our products are, we believe in spreading the word about the toxins in everyday products and the non-toxic alternatives Pure Haven offers. So there’s an opportunity for more with Pure Haven.</a:t>
            </a:r>
          </a:p>
        </p:txBody>
      </p:sp>
      <p:sp>
        <p:nvSpPr>
          <p:cNvPr id="4" name="Slide Number Placeholder 3">
            <a:extLst>
              <a:ext uri="{FF2B5EF4-FFF2-40B4-BE49-F238E27FC236}">
                <a16:creationId xmlns:a16="http://schemas.microsoft.com/office/drawing/2014/main" id="{B8978AA4-CE9A-A3AA-CFC6-9673FECF4FF2}"/>
              </a:ext>
            </a:extLst>
          </p:cNvPr>
          <p:cNvSpPr>
            <a:spLocks noGrp="1"/>
          </p:cNvSpPr>
          <p:nvPr>
            <p:ph type="sldNum" sz="quarter" idx="5"/>
          </p:nvPr>
        </p:nvSpPr>
        <p:spPr/>
        <p:txBody>
          <a:bodyPr/>
          <a:lstStyle/>
          <a:p>
            <a:fld id="{D75AF220-7D33-9D40-B232-E463D39CE9FD}" type="slidenum">
              <a:rPr lang="en-US" smtClean="0"/>
              <a:t>23</a:t>
            </a:fld>
            <a:endParaRPr lang="en-US"/>
          </a:p>
        </p:txBody>
      </p:sp>
    </p:spTree>
    <p:extLst>
      <p:ext uri="{BB962C8B-B14F-4D97-AF65-F5344CB8AC3E}">
        <p14:creationId xmlns:p14="http://schemas.microsoft.com/office/powerpoint/2010/main" val="28967022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People who share Pure Haven with others are called Advocates and they can shop with a discount and earn extra money just for spreading the word. Instead of the </a:t>
            </a:r>
            <a:r>
              <a:rPr lang="en-US" dirty="0"/>
              <a:t>one-time 15</a:t>
            </a:r>
            <a:r>
              <a:rPr lang="en-US" sz="1200" kern="1200" dirty="0">
                <a:solidFill>
                  <a:schemeClr val="tx1"/>
                </a:solidFill>
                <a:effectLst/>
                <a:latin typeface="+mn-lt"/>
                <a:ea typeface="+mn-ea"/>
                <a:cs typeface="+mn-cs"/>
              </a:rPr>
              <a:t>% discount we just talked about for </a:t>
            </a:r>
            <a:r>
              <a:rPr lang="en-US" dirty="0"/>
              <a:t>new Customers</a:t>
            </a:r>
            <a:r>
              <a:rPr lang="en-US" sz="1200" kern="1200" dirty="0">
                <a:solidFill>
                  <a:schemeClr val="tx1"/>
                </a:solidFill>
                <a:effectLst/>
                <a:latin typeface="+mn-lt"/>
                <a:ea typeface="+mn-ea"/>
                <a:cs typeface="+mn-cs"/>
              </a:rPr>
              <a:t>, Advocates get a 20% product discount</a:t>
            </a:r>
            <a:r>
              <a:rPr lang="en-US" dirty="0"/>
              <a:t> they can use </a:t>
            </a:r>
            <a:r>
              <a:rPr lang="en-US" i="1" dirty="0"/>
              <a:t>every day</a:t>
            </a:r>
            <a:r>
              <a:rPr lang="en-US" sz="1200" kern="1200" dirty="0">
                <a:solidFill>
                  <a:schemeClr val="tx1"/>
                </a:solidFill>
                <a:effectLst/>
                <a:latin typeface="+mn-lt"/>
                <a:ea typeface="+mn-ea"/>
                <a:cs typeface="+mn-cs"/>
              </a:rPr>
              <a:t>. As they introduce their family and friends to these products, they earn 20%-40% </a:t>
            </a:r>
            <a:r>
              <a:rPr lang="en-US" dirty="0"/>
              <a:t>commission on</a:t>
            </a:r>
            <a:r>
              <a:rPr lang="en-US" sz="1200" kern="1200" dirty="0">
                <a:solidFill>
                  <a:schemeClr val="tx1"/>
                </a:solidFill>
                <a:effectLst/>
                <a:latin typeface="+mn-lt"/>
                <a:ea typeface="+mn-ea"/>
                <a:cs typeface="+mn-cs"/>
              </a:rPr>
              <a:t> their sales. It’s a great way to let people know about the problem of the toxic ingredients other manufacturers are using and offer them safe alternatives.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5AF220-7D33-9D40-B232-E463D39CE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36839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8A037-780C-6242-137E-A2855D1547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848676-B346-478A-1E94-FA439BB913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F2ACBA-3FAC-5B70-0824-523A0D3BA629}"/>
              </a:ext>
            </a:extLst>
          </p:cNvPr>
          <p:cNvSpPr>
            <a:spLocks noGrp="1"/>
          </p:cNvSpPr>
          <p:nvPr>
            <p:ph type="body" idx="1"/>
          </p:nvPr>
        </p:nvSpPr>
        <p:spPr/>
        <p:txBody>
          <a:bodyPr/>
          <a:lstStyle/>
          <a:p>
            <a:pPr lvl="0"/>
            <a:r>
              <a:rPr lang="en-US" sz="1200" kern="1200" dirty="0">
                <a:solidFill>
                  <a:schemeClr val="tx1"/>
                </a:solidFill>
                <a:effectLst/>
                <a:latin typeface="+mn-lt"/>
                <a:ea typeface="+mn-ea"/>
                <a:cs typeface="+mn-cs"/>
              </a:rPr>
              <a:t>Here’s an Advocate talking about how she’s building a business with Pure Haven.</a:t>
            </a:r>
          </a:p>
        </p:txBody>
      </p:sp>
      <p:sp>
        <p:nvSpPr>
          <p:cNvPr id="4" name="Slide Number Placeholder 3">
            <a:extLst>
              <a:ext uri="{FF2B5EF4-FFF2-40B4-BE49-F238E27FC236}">
                <a16:creationId xmlns:a16="http://schemas.microsoft.com/office/drawing/2014/main" id="{36D22D2B-0E44-89C4-E04F-B42D00E8342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5AF220-7D33-9D40-B232-E463D39CE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24051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AD713-5544-7F47-13B6-258F62A1F7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B88ABB-AD64-D57C-2C4F-8FCB8AAF20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F60AEB-2F83-C54F-15C1-B0AEA574267D}"/>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Here’s a simple example of how you can start earning extra money with Pure Haven today. Let’s say that you share your favorite Pure Haven products with three of your friends and between them, they buy $500 worth of products. On the right-hand side here, you’ll see that you would earn a 25% commission -- $125! And it’s just that simple. Share and earn.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You can see in this table, the more you share and sell, the higher your commission gets and more income you’ll make each month. Being an Advocate can become a great part-time gig, earning a little extra cash to cover the extras in life, or a full-time income to cover everyday expenses with cash to spare. The choice is yours!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Take a listen …</a:t>
            </a:r>
          </a:p>
        </p:txBody>
      </p:sp>
      <p:sp>
        <p:nvSpPr>
          <p:cNvPr id="4" name="Slide Number Placeholder 3">
            <a:extLst>
              <a:ext uri="{FF2B5EF4-FFF2-40B4-BE49-F238E27FC236}">
                <a16:creationId xmlns:a16="http://schemas.microsoft.com/office/drawing/2014/main" id="{ECBA61CE-D546-D756-D859-5FACE13F0CC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5AF220-7D33-9D40-B232-E463D39CE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43041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8A037-780C-6242-137E-A2855D1547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848676-B346-478A-1E94-FA439BB913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F2ACBA-3FAC-5B70-0824-523A0D3BA629}"/>
              </a:ext>
            </a:extLst>
          </p:cNvPr>
          <p:cNvSpPr>
            <a:spLocks noGrp="1"/>
          </p:cNvSpPr>
          <p:nvPr>
            <p:ph type="body" idx="1"/>
          </p:nvPr>
        </p:nvSpPr>
        <p:spPr/>
        <p:txBody>
          <a:bodyPr/>
          <a:lstStyle/>
          <a:p>
            <a:pPr lvl="0"/>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36D22D2B-0E44-89C4-E04F-B42D00E8342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5AF220-7D33-9D40-B232-E463D39CE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94041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924DD-5561-5E78-3C9A-CC43DED070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EB3D1A-3E99-6709-3AB6-F0152D75F5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1705CB-F5C8-F70F-34AC-F90AD2C1A967}"/>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We encourage new Advocates to start sharing right away. The best way to talk about the products, though, is to get to know them by using them yourself. That’s why we have </a:t>
            </a:r>
            <a:r>
              <a:rPr lang="en-US" sz="1200" b="1" kern="1200" dirty="0">
                <a:solidFill>
                  <a:schemeClr val="tx1"/>
                </a:solidFill>
                <a:effectLst/>
                <a:latin typeface="+mn-lt"/>
                <a:ea typeface="+mn-ea"/>
                <a:cs typeface="+mn-cs"/>
              </a:rPr>
              <a:t>five</a:t>
            </a:r>
            <a:r>
              <a:rPr lang="en-US" sz="1200" kern="1200" dirty="0">
                <a:solidFill>
                  <a:schemeClr val="tx1"/>
                </a:solidFill>
                <a:effectLst/>
                <a:latin typeface="+mn-lt"/>
                <a:ea typeface="+mn-ea"/>
                <a:cs typeface="+mn-cs"/>
              </a:rPr>
              <a:t> product starter sets that are available exclusively to new Advocates when they’re getting started. These starter sets are over 30% off the regular retail value when you purchase them during sign up. </a:t>
            </a:r>
            <a:r>
              <a:rPr lang="en-US"/>
              <a:t>The starter sets I recommend are …</a:t>
            </a: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099D9E02-92C1-8673-BA92-CFD82D08799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5AF220-7D33-9D40-B232-E463D39CE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38503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28840-15BA-36D1-8EBE-946C01856D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DEB0B3-DA4C-46B0-F86C-9334B2A5EA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81F672-87C8-A40C-EA15-3FA32A1059C8}"/>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Our 17-piece non-tox favorites starter set is a full assortment of products to try and share — everything from skin care products to hair care, bath and body, and home. It’s a great deal with savings of over $145!</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 </a:t>
            </a:r>
          </a:p>
        </p:txBody>
      </p:sp>
      <p:sp>
        <p:nvSpPr>
          <p:cNvPr id="4" name="Slide Number Placeholder 3">
            <a:extLst>
              <a:ext uri="{FF2B5EF4-FFF2-40B4-BE49-F238E27FC236}">
                <a16:creationId xmlns:a16="http://schemas.microsoft.com/office/drawing/2014/main" id="{DAA8D98F-10C7-D91A-4566-9745B04C8D4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5AF220-7D33-9D40-B232-E463D39CE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81577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017182-FCB6-ECFA-4256-7A13ACAE45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3019C-C953-D55C-C5A6-88DD5B0BDD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5C480C-69B8-633F-E7C8-CAC9E44501D5}"/>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Our 6-piece non-tox skin care set with pure skin collagen peptides is just $199 – an excellent option for taking care of your skin from the inside and out, with savings of over $140.</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 </a:t>
            </a:r>
          </a:p>
        </p:txBody>
      </p:sp>
      <p:sp>
        <p:nvSpPr>
          <p:cNvPr id="4" name="Slide Number Placeholder 3">
            <a:extLst>
              <a:ext uri="{FF2B5EF4-FFF2-40B4-BE49-F238E27FC236}">
                <a16:creationId xmlns:a16="http://schemas.microsoft.com/office/drawing/2014/main" id="{6E5B707F-5481-B585-72D8-218F38C5E1A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5AF220-7D33-9D40-B232-E463D39CE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9525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9A19DE-1A58-7CC4-4E7B-F2EF204298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FB4219-3A1D-438F-0F18-A1C7DCA3C2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AD4BC3-8694-B450-61D9-B9CAEAB64E46}"/>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And last but certainly not least, our 5-piece non-tox home set with refillable amber glass bottles – the ultimate set for non-tox cleanup! At just $111.30, it’s a savings of over $90!</a:t>
            </a:r>
          </a:p>
          <a:p>
            <a:endParaRPr lang="en-US" sz="1200" kern="1200" dirty="0">
              <a:solidFill>
                <a:srgbClr val="000000"/>
              </a:solidFill>
              <a:effectLst/>
              <a:latin typeface="+mn-lt"/>
              <a:ea typeface="Calibri"/>
              <a:cs typeface="Calibri"/>
            </a:endParaRPr>
          </a:p>
          <a:p>
            <a:r>
              <a:rPr lang="en-US" sz="1200" kern="1200" dirty="0">
                <a:solidFill>
                  <a:srgbClr val="FF0000"/>
                </a:solidFill>
                <a:effectLst/>
                <a:latin typeface="+mn-lt"/>
                <a:ea typeface="+mn-ea"/>
                <a:cs typeface="+mn-cs"/>
              </a:rPr>
              <a:t> </a:t>
            </a:r>
          </a:p>
        </p:txBody>
      </p:sp>
      <p:sp>
        <p:nvSpPr>
          <p:cNvPr id="4" name="Slide Number Placeholder 3">
            <a:extLst>
              <a:ext uri="{FF2B5EF4-FFF2-40B4-BE49-F238E27FC236}">
                <a16:creationId xmlns:a16="http://schemas.microsoft.com/office/drawing/2014/main" id="{DA5C3349-D946-2D92-2DCE-AF9FA03C5C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5AF220-7D33-9D40-B232-E463D39CE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54709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55F2B-EE82-E4DB-3D49-9E714D8C58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5A4DCF-45EE-8BA2-2459-5FE26975CE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0C0C37-102F-FC3F-EA9F-84FC369604A1}"/>
              </a:ext>
            </a:extLst>
          </p:cNvPr>
          <p:cNvSpPr>
            <a:spLocks noGrp="1"/>
          </p:cNvSpPr>
          <p:nvPr>
            <p:ph type="body" idx="1"/>
          </p:nvPr>
        </p:nvSpPr>
        <p:spPr/>
        <p:txBody>
          <a:bodyPr/>
          <a:lstStyle/>
          <a:p>
            <a:r>
              <a:rPr lang="en-US" sz="1200" kern="1200" dirty="0" err="1">
                <a:solidFill>
                  <a:schemeClr val="tx1"/>
                </a:solidFill>
                <a:effectLst/>
                <a:latin typeface="+mn-lt"/>
                <a:ea typeface="+mn-ea"/>
                <a:cs typeface="+mn-cs"/>
              </a:rPr>
              <a:t>WhenI</a:t>
            </a:r>
            <a:r>
              <a:rPr lang="en-US" sz="1200" kern="1200" dirty="0">
                <a:solidFill>
                  <a:schemeClr val="tx1"/>
                </a:solidFill>
                <a:effectLst/>
                <a:latin typeface="+mn-lt"/>
                <a:ea typeface="+mn-ea"/>
                <a:cs typeface="+mn-cs"/>
              </a:rPr>
              <a:t> first learned about the mission of sharing the health risks associated with everyday</a:t>
            </a:r>
            <a:r>
              <a:rPr lang="en-US" sz="1200" b="0" i="0" kern="1200" dirty="0">
                <a:solidFill>
                  <a:schemeClr val="tx1"/>
                </a:solidFill>
                <a:effectLst/>
                <a:latin typeface="+mn-lt"/>
                <a:ea typeface="+mn-ea"/>
                <a:cs typeface="+mn-cs"/>
              </a:rPr>
              <a:t> personal care and home products and providing completely safe, effective, </a:t>
            </a:r>
            <a:r>
              <a:rPr lang="en-US" dirty="0"/>
              <a:t>non-toxic</a:t>
            </a:r>
            <a:r>
              <a:rPr lang="en-US" sz="1200" b="0" i="0" kern="1200" dirty="0">
                <a:solidFill>
                  <a:schemeClr val="tx1"/>
                </a:solidFill>
                <a:effectLst/>
                <a:latin typeface="+mn-lt"/>
                <a:ea typeface="+mn-ea"/>
                <a:cs typeface="+mn-cs"/>
              </a:rPr>
              <a:t> alternatives, I immediately fell in love.</a:t>
            </a:r>
            <a:r>
              <a:rPr lang="en-US" sz="1200" kern="1200" dirty="0">
                <a:solidFill>
                  <a:schemeClr val="tx1"/>
                </a:solidFill>
                <a:effectLst/>
                <a:latin typeface="+mn-lt"/>
                <a:ea typeface="+mn-ea"/>
                <a:cs typeface="+mn-cs"/>
              </a:rPr>
              <a:t> So many people’s lives have been blessed because they decided to say yes to Pure Haven. I’m excited to be a part of it.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If you feel that tug, lean into it. Being an Advocate can dramatically </a:t>
            </a:r>
            <a:r>
              <a:rPr lang="en-US"/>
              <a:t>change your</a:t>
            </a:r>
            <a:r>
              <a:rPr lang="en-US" sz="1200" kern="1200">
                <a:solidFill>
                  <a:schemeClr val="tx1"/>
                </a:solidFill>
                <a:effectLst/>
                <a:latin typeface="+mn-lt"/>
                <a:ea typeface="+mn-ea"/>
                <a:cs typeface="+mn-cs"/>
              </a:rPr>
              <a:t> life and the lives of those around you. </a:t>
            </a:r>
            <a:endParaRPr lang="en-US" sz="1200" kern="1200">
              <a:solidFill>
                <a:schemeClr val="tx1"/>
              </a:solidFill>
              <a:effectLst/>
              <a:latin typeface="+mn-lt"/>
              <a:ea typeface="Calibri"/>
              <a:cs typeface="Calibri"/>
            </a:endParaRP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Reach out to the person who shared this presentation with you today and ask for their personal sign-up link.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We can’t wait for you to get started and help you make the most of this opportunity.</a:t>
            </a:r>
            <a:r>
              <a:rPr lang="en-US" dirty="0">
                <a:effectLst/>
              </a:rPr>
              <a:t> Thank you for taking the time to listen to this presentation. </a:t>
            </a: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39C024CC-EA55-D168-10A6-46E380E3CA3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5AF220-7D33-9D40-B232-E463D39CE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81960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7635F-1A08-8747-8600-47A0AB3D3C7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4782FC-A548-7A41-BFBE-3A990C509B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6A1FDF-1AEF-2044-9870-ED8DC62DF69D}"/>
              </a:ext>
            </a:extLst>
          </p:cNvPr>
          <p:cNvSpPr>
            <a:spLocks noGrp="1"/>
          </p:cNvSpPr>
          <p:nvPr>
            <p:ph type="dt" sz="half" idx="10"/>
          </p:nvPr>
        </p:nvSpPr>
        <p:spPr/>
        <p:txBody>
          <a:bodyPr/>
          <a:lstStyle/>
          <a:p>
            <a:fld id="{48DE9055-A641-AE4E-8504-5E19056DBC30}" type="datetimeFigureOut">
              <a:rPr lang="en-US" smtClean="0"/>
              <a:t>10/16/2026</a:t>
            </a:fld>
            <a:endParaRPr lang="en-US"/>
          </a:p>
        </p:txBody>
      </p:sp>
      <p:sp>
        <p:nvSpPr>
          <p:cNvPr id="5" name="Footer Placeholder 4">
            <a:extLst>
              <a:ext uri="{FF2B5EF4-FFF2-40B4-BE49-F238E27FC236}">
                <a16:creationId xmlns:a16="http://schemas.microsoft.com/office/drawing/2014/main" id="{03E57BD9-ACB1-DC46-93EF-DD3D1A6660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B28D99-D603-DF49-A6AF-D2D1BFC806FB}"/>
              </a:ext>
            </a:extLst>
          </p:cNvPr>
          <p:cNvSpPr>
            <a:spLocks noGrp="1"/>
          </p:cNvSpPr>
          <p:nvPr>
            <p:ph type="sldNum" sz="quarter" idx="12"/>
          </p:nvPr>
        </p:nvSpPr>
        <p:spPr/>
        <p:txBody>
          <a:bodyPr/>
          <a:lstStyle/>
          <a:p>
            <a:fld id="{5A103610-0C1D-ED42-9003-C875CFB930E4}" type="slidenum">
              <a:rPr lang="en-US" smtClean="0"/>
              <a:t>‹#›</a:t>
            </a:fld>
            <a:endParaRPr lang="en-US"/>
          </a:p>
        </p:txBody>
      </p:sp>
    </p:spTree>
    <p:extLst>
      <p:ext uri="{BB962C8B-B14F-4D97-AF65-F5344CB8AC3E}">
        <p14:creationId xmlns:p14="http://schemas.microsoft.com/office/powerpoint/2010/main" val="1488088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DC6EF-D2C1-7641-9FCC-62B2924101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3241CC7-5E96-044B-A31E-D453D0D6A9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33A0EB-80BA-8147-8ADA-C0AD67149F8B}"/>
              </a:ext>
            </a:extLst>
          </p:cNvPr>
          <p:cNvSpPr>
            <a:spLocks noGrp="1"/>
          </p:cNvSpPr>
          <p:nvPr>
            <p:ph type="dt" sz="half" idx="10"/>
          </p:nvPr>
        </p:nvSpPr>
        <p:spPr/>
        <p:txBody>
          <a:bodyPr/>
          <a:lstStyle/>
          <a:p>
            <a:fld id="{48DE9055-A641-AE4E-8504-5E19056DBC30}" type="datetimeFigureOut">
              <a:rPr lang="en-US" smtClean="0"/>
              <a:t>10/16/2026</a:t>
            </a:fld>
            <a:endParaRPr lang="en-US"/>
          </a:p>
        </p:txBody>
      </p:sp>
      <p:sp>
        <p:nvSpPr>
          <p:cNvPr id="5" name="Footer Placeholder 4">
            <a:extLst>
              <a:ext uri="{FF2B5EF4-FFF2-40B4-BE49-F238E27FC236}">
                <a16:creationId xmlns:a16="http://schemas.microsoft.com/office/drawing/2014/main" id="{4E3A6541-C85D-744A-8117-59CEF49D7A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1AA516-FBC9-4349-83E5-1066200B65DD}"/>
              </a:ext>
            </a:extLst>
          </p:cNvPr>
          <p:cNvSpPr>
            <a:spLocks noGrp="1"/>
          </p:cNvSpPr>
          <p:nvPr>
            <p:ph type="sldNum" sz="quarter" idx="12"/>
          </p:nvPr>
        </p:nvSpPr>
        <p:spPr/>
        <p:txBody>
          <a:bodyPr/>
          <a:lstStyle/>
          <a:p>
            <a:fld id="{5A103610-0C1D-ED42-9003-C875CFB930E4}" type="slidenum">
              <a:rPr lang="en-US" smtClean="0"/>
              <a:t>‹#›</a:t>
            </a:fld>
            <a:endParaRPr lang="en-US"/>
          </a:p>
        </p:txBody>
      </p:sp>
    </p:spTree>
    <p:extLst>
      <p:ext uri="{BB962C8B-B14F-4D97-AF65-F5344CB8AC3E}">
        <p14:creationId xmlns:p14="http://schemas.microsoft.com/office/powerpoint/2010/main" val="2000477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EC851-8A1A-7A41-9DB9-9F5F0696C55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AC85524-99E5-2542-A0AD-32EA92DEE3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BD0CEFE-112E-E542-BB8B-B51D32DEF901}"/>
              </a:ext>
            </a:extLst>
          </p:cNvPr>
          <p:cNvSpPr>
            <a:spLocks noGrp="1"/>
          </p:cNvSpPr>
          <p:nvPr>
            <p:ph type="dt" sz="half" idx="10"/>
          </p:nvPr>
        </p:nvSpPr>
        <p:spPr/>
        <p:txBody>
          <a:bodyPr/>
          <a:lstStyle/>
          <a:p>
            <a:fld id="{48DE9055-A641-AE4E-8504-5E19056DBC30}" type="datetimeFigureOut">
              <a:rPr lang="en-US" smtClean="0"/>
              <a:t>10/16/2026</a:t>
            </a:fld>
            <a:endParaRPr lang="en-US"/>
          </a:p>
        </p:txBody>
      </p:sp>
      <p:sp>
        <p:nvSpPr>
          <p:cNvPr id="5" name="Footer Placeholder 4">
            <a:extLst>
              <a:ext uri="{FF2B5EF4-FFF2-40B4-BE49-F238E27FC236}">
                <a16:creationId xmlns:a16="http://schemas.microsoft.com/office/drawing/2014/main" id="{9E73C499-0C7E-8C4C-A991-9A7CA56441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2F0070-9F6F-5E4C-876D-EE62D218BB9B}"/>
              </a:ext>
            </a:extLst>
          </p:cNvPr>
          <p:cNvSpPr>
            <a:spLocks noGrp="1"/>
          </p:cNvSpPr>
          <p:nvPr>
            <p:ph type="sldNum" sz="quarter" idx="12"/>
          </p:nvPr>
        </p:nvSpPr>
        <p:spPr/>
        <p:txBody>
          <a:bodyPr/>
          <a:lstStyle/>
          <a:p>
            <a:fld id="{5A103610-0C1D-ED42-9003-C875CFB930E4}" type="slidenum">
              <a:rPr lang="en-US" smtClean="0"/>
              <a:t>‹#›</a:t>
            </a:fld>
            <a:endParaRPr lang="en-US"/>
          </a:p>
        </p:txBody>
      </p:sp>
    </p:spTree>
    <p:extLst>
      <p:ext uri="{BB962C8B-B14F-4D97-AF65-F5344CB8AC3E}">
        <p14:creationId xmlns:p14="http://schemas.microsoft.com/office/powerpoint/2010/main" val="1924708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6D36B-6E3C-A344-996C-A920EEB556B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2F1934F-985D-9B42-B64F-087066789A3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CF54518-CFB5-A442-B3AD-70B1F868E5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8EFCD95-A541-5E4B-B994-CA4F6DBCEFA2}"/>
              </a:ext>
            </a:extLst>
          </p:cNvPr>
          <p:cNvSpPr>
            <a:spLocks noGrp="1"/>
          </p:cNvSpPr>
          <p:nvPr>
            <p:ph type="dt" sz="half" idx="10"/>
          </p:nvPr>
        </p:nvSpPr>
        <p:spPr/>
        <p:txBody>
          <a:bodyPr/>
          <a:lstStyle/>
          <a:p>
            <a:fld id="{48DE9055-A641-AE4E-8504-5E19056DBC30}" type="datetimeFigureOut">
              <a:rPr lang="en-US" smtClean="0"/>
              <a:t>10/16/2026</a:t>
            </a:fld>
            <a:endParaRPr lang="en-US"/>
          </a:p>
        </p:txBody>
      </p:sp>
      <p:sp>
        <p:nvSpPr>
          <p:cNvPr id="6" name="Footer Placeholder 5">
            <a:extLst>
              <a:ext uri="{FF2B5EF4-FFF2-40B4-BE49-F238E27FC236}">
                <a16:creationId xmlns:a16="http://schemas.microsoft.com/office/drawing/2014/main" id="{656B1EC5-A375-854B-9414-DF0DEC4AC02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F161021-E52E-D940-97DF-0367F66E274E}"/>
              </a:ext>
            </a:extLst>
          </p:cNvPr>
          <p:cNvSpPr>
            <a:spLocks noGrp="1"/>
          </p:cNvSpPr>
          <p:nvPr>
            <p:ph type="sldNum" sz="quarter" idx="12"/>
          </p:nvPr>
        </p:nvSpPr>
        <p:spPr/>
        <p:txBody>
          <a:bodyPr/>
          <a:lstStyle/>
          <a:p>
            <a:fld id="{5A103610-0C1D-ED42-9003-C875CFB930E4}" type="slidenum">
              <a:rPr lang="en-US" smtClean="0"/>
              <a:t>‹#›</a:t>
            </a:fld>
            <a:endParaRPr lang="en-US"/>
          </a:p>
        </p:txBody>
      </p:sp>
    </p:spTree>
    <p:extLst>
      <p:ext uri="{BB962C8B-B14F-4D97-AF65-F5344CB8AC3E}">
        <p14:creationId xmlns:p14="http://schemas.microsoft.com/office/powerpoint/2010/main" val="1011791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4AEC5-5CFA-E646-8D04-3122DEAD1EB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67F1339-D0FA-7B41-AF2A-198C3B18DD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C52B2B5-5305-E645-8377-50D51CCF8EB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5097417-604D-C347-BEF3-EDC4CE0518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6D2BB2A-64E4-384E-8D12-EDF98D208A5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26EF971-285C-DD42-A119-D70A984580A5}"/>
              </a:ext>
            </a:extLst>
          </p:cNvPr>
          <p:cNvSpPr>
            <a:spLocks noGrp="1"/>
          </p:cNvSpPr>
          <p:nvPr>
            <p:ph type="dt" sz="half" idx="10"/>
          </p:nvPr>
        </p:nvSpPr>
        <p:spPr/>
        <p:txBody>
          <a:bodyPr/>
          <a:lstStyle/>
          <a:p>
            <a:fld id="{48DE9055-A641-AE4E-8504-5E19056DBC30}" type="datetimeFigureOut">
              <a:rPr lang="en-US" smtClean="0"/>
              <a:t>10/16/2026</a:t>
            </a:fld>
            <a:endParaRPr lang="en-US"/>
          </a:p>
        </p:txBody>
      </p:sp>
      <p:sp>
        <p:nvSpPr>
          <p:cNvPr id="8" name="Footer Placeholder 7">
            <a:extLst>
              <a:ext uri="{FF2B5EF4-FFF2-40B4-BE49-F238E27FC236}">
                <a16:creationId xmlns:a16="http://schemas.microsoft.com/office/drawing/2014/main" id="{0BC8BC2D-6282-964D-8665-CEFF054F7EE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11F39F9-7271-9F4E-9021-6E23860DF01B}"/>
              </a:ext>
            </a:extLst>
          </p:cNvPr>
          <p:cNvSpPr>
            <a:spLocks noGrp="1"/>
          </p:cNvSpPr>
          <p:nvPr>
            <p:ph type="sldNum" sz="quarter" idx="12"/>
          </p:nvPr>
        </p:nvSpPr>
        <p:spPr/>
        <p:txBody>
          <a:bodyPr/>
          <a:lstStyle/>
          <a:p>
            <a:fld id="{5A103610-0C1D-ED42-9003-C875CFB930E4}" type="slidenum">
              <a:rPr lang="en-US" smtClean="0"/>
              <a:t>‹#›</a:t>
            </a:fld>
            <a:endParaRPr lang="en-US"/>
          </a:p>
        </p:txBody>
      </p:sp>
    </p:spTree>
    <p:extLst>
      <p:ext uri="{BB962C8B-B14F-4D97-AF65-F5344CB8AC3E}">
        <p14:creationId xmlns:p14="http://schemas.microsoft.com/office/powerpoint/2010/main" val="2445108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1F899-6238-6D44-A61B-A603FD83B01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4AD8BFE-A1FC-7749-A9EE-111330AD4B07}"/>
              </a:ext>
            </a:extLst>
          </p:cNvPr>
          <p:cNvSpPr>
            <a:spLocks noGrp="1"/>
          </p:cNvSpPr>
          <p:nvPr>
            <p:ph type="dt" sz="half" idx="10"/>
          </p:nvPr>
        </p:nvSpPr>
        <p:spPr/>
        <p:txBody>
          <a:bodyPr/>
          <a:lstStyle/>
          <a:p>
            <a:fld id="{48DE9055-A641-AE4E-8504-5E19056DBC30}" type="datetimeFigureOut">
              <a:rPr lang="en-US" smtClean="0"/>
              <a:t>10/16/2026</a:t>
            </a:fld>
            <a:endParaRPr lang="en-US"/>
          </a:p>
        </p:txBody>
      </p:sp>
      <p:sp>
        <p:nvSpPr>
          <p:cNvPr id="4" name="Footer Placeholder 3">
            <a:extLst>
              <a:ext uri="{FF2B5EF4-FFF2-40B4-BE49-F238E27FC236}">
                <a16:creationId xmlns:a16="http://schemas.microsoft.com/office/drawing/2014/main" id="{45494F19-1979-C040-953B-50F8DB12830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F04FDF1-A3A3-FD40-8970-8BA30D96E8AD}"/>
              </a:ext>
            </a:extLst>
          </p:cNvPr>
          <p:cNvSpPr>
            <a:spLocks noGrp="1"/>
          </p:cNvSpPr>
          <p:nvPr>
            <p:ph type="sldNum" sz="quarter" idx="12"/>
          </p:nvPr>
        </p:nvSpPr>
        <p:spPr/>
        <p:txBody>
          <a:bodyPr/>
          <a:lstStyle/>
          <a:p>
            <a:fld id="{5A103610-0C1D-ED42-9003-C875CFB930E4}" type="slidenum">
              <a:rPr lang="en-US" smtClean="0"/>
              <a:t>‹#›</a:t>
            </a:fld>
            <a:endParaRPr lang="en-US"/>
          </a:p>
        </p:txBody>
      </p:sp>
    </p:spTree>
    <p:extLst>
      <p:ext uri="{BB962C8B-B14F-4D97-AF65-F5344CB8AC3E}">
        <p14:creationId xmlns:p14="http://schemas.microsoft.com/office/powerpoint/2010/main" val="2839318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C020F7-27EF-224D-A433-804D225035B7}"/>
              </a:ext>
            </a:extLst>
          </p:cNvPr>
          <p:cNvSpPr>
            <a:spLocks noGrp="1"/>
          </p:cNvSpPr>
          <p:nvPr>
            <p:ph type="dt" sz="half" idx="10"/>
          </p:nvPr>
        </p:nvSpPr>
        <p:spPr/>
        <p:txBody>
          <a:bodyPr/>
          <a:lstStyle/>
          <a:p>
            <a:fld id="{48DE9055-A641-AE4E-8504-5E19056DBC30}" type="datetimeFigureOut">
              <a:rPr lang="en-US" smtClean="0"/>
              <a:t>10/16/2026</a:t>
            </a:fld>
            <a:endParaRPr lang="en-US"/>
          </a:p>
        </p:txBody>
      </p:sp>
      <p:sp>
        <p:nvSpPr>
          <p:cNvPr id="3" name="Footer Placeholder 2">
            <a:extLst>
              <a:ext uri="{FF2B5EF4-FFF2-40B4-BE49-F238E27FC236}">
                <a16:creationId xmlns:a16="http://schemas.microsoft.com/office/drawing/2014/main" id="{F739E9E0-8501-8247-9EEB-503B990C816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0C34049-0631-9142-8C0A-47064F771F2F}"/>
              </a:ext>
            </a:extLst>
          </p:cNvPr>
          <p:cNvSpPr>
            <a:spLocks noGrp="1"/>
          </p:cNvSpPr>
          <p:nvPr>
            <p:ph type="sldNum" sz="quarter" idx="12"/>
          </p:nvPr>
        </p:nvSpPr>
        <p:spPr/>
        <p:txBody>
          <a:bodyPr/>
          <a:lstStyle/>
          <a:p>
            <a:fld id="{5A103610-0C1D-ED42-9003-C875CFB930E4}" type="slidenum">
              <a:rPr lang="en-US" smtClean="0"/>
              <a:t>‹#›</a:t>
            </a:fld>
            <a:endParaRPr lang="en-US"/>
          </a:p>
        </p:txBody>
      </p:sp>
    </p:spTree>
    <p:extLst>
      <p:ext uri="{BB962C8B-B14F-4D97-AF65-F5344CB8AC3E}">
        <p14:creationId xmlns:p14="http://schemas.microsoft.com/office/powerpoint/2010/main" val="3221506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00C1D-E29A-F14B-ACCE-41E3794357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F5D3252-9D33-0442-AE62-67ABD3C967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04AC97E-13AB-5041-95EB-0A2ED7A364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DD0D7F4-6506-B649-AE26-8AFF1DB11675}"/>
              </a:ext>
            </a:extLst>
          </p:cNvPr>
          <p:cNvSpPr>
            <a:spLocks noGrp="1"/>
          </p:cNvSpPr>
          <p:nvPr>
            <p:ph type="dt" sz="half" idx="10"/>
          </p:nvPr>
        </p:nvSpPr>
        <p:spPr/>
        <p:txBody>
          <a:bodyPr/>
          <a:lstStyle/>
          <a:p>
            <a:fld id="{48DE9055-A641-AE4E-8504-5E19056DBC30}" type="datetimeFigureOut">
              <a:rPr lang="en-US" smtClean="0"/>
              <a:t>10/16/2026</a:t>
            </a:fld>
            <a:endParaRPr lang="en-US"/>
          </a:p>
        </p:txBody>
      </p:sp>
      <p:sp>
        <p:nvSpPr>
          <p:cNvPr id="6" name="Footer Placeholder 5">
            <a:extLst>
              <a:ext uri="{FF2B5EF4-FFF2-40B4-BE49-F238E27FC236}">
                <a16:creationId xmlns:a16="http://schemas.microsoft.com/office/drawing/2014/main" id="{DD76153E-082F-0740-AD70-0533CB9440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5D8979B-436E-1D4E-A1E9-3330D69158B6}"/>
              </a:ext>
            </a:extLst>
          </p:cNvPr>
          <p:cNvSpPr>
            <a:spLocks noGrp="1"/>
          </p:cNvSpPr>
          <p:nvPr>
            <p:ph type="sldNum" sz="quarter" idx="12"/>
          </p:nvPr>
        </p:nvSpPr>
        <p:spPr/>
        <p:txBody>
          <a:bodyPr/>
          <a:lstStyle/>
          <a:p>
            <a:fld id="{5A103610-0C1D-ED42-9003-C875CFB930E4}" type="slidenum">
              <a:rPr lang="en-US" smtClean="0"/>
              <a:t>‹#›</a:t>
            </a:fld>
            <a:endParaRPr lang="en-US"/>
          </a:p>
        </p:txBody>
      </p:sp>
    </p:spTree>
    <p:extLst>
      <p:ext uri="{BB962C8B-B14F-4D97-AF65-F5344CB8AC3E}">
        <p14:creationId xmlns:p14="http://schemas.microsoft.com/office/powerpoint/2010/main" val="3724726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A8552-F03B-6240-A246-E8380D107B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1995280-BCBC-8B4B-8D93-79027F63B7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4AACC9A-DF5E-B74F-A5B6-38DD7C68A4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4BD26B-9169-F147-A4DA-CC0056F38EF0}"/>
              </a:ext>
            </a:extLst>
          </p:cNvPr>
          <p:cNvSpPr>
            <a:spLocks noGrp="1"/>
          </p:cNvSpPr>
          <p:nvPr>
            <p:ph type="dt" sz="half" idx="10"/>
          </p:nvPr>
        </p:nvSpPr>
        <p:spPr/>
        <p:txBody>
          <a:bodyPr/>
          <a:lstStyle/>
          <a:p>
            <a:fld id="{48DE9055-A641-AE4E-8504-5E19056DBC30}" type="datetimeFigureOut">
              <a:rPr lang="en-US" smtClean="0"/>
              <a:t>10/16/2026</a:t>
            </a:fld>
            <a:endParaRPr lang="en-US"/>
          </a:p>
        </p:txBody>
      </p:sp>
      <p:sp>
        <p:nvSpPr>
          <p:cNvPr id="6" name="Footer Placeholder 5">
            <a:extLst>
              <a:ext uri="{FF2B5EF4-FFF2-40B4-BE49-F238E27FC236}">
                <a16:creationId xmlns:a16="http://schemas.microsoft.com/office/drawing/2014/main" id="{F48F7B11-F1DE-BE4F-855A-92D3EA749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ED1D68-449D-2749-9FAA-34C12E1AF969}"/>
              </a:ext>
            </a:extLst>
          </p:cNvPr>
          <p:cNvSpPr>
            <a:spLocks noGrp="1"/>
          </p:cNvSpPr>
          <p:nvPr>
            <p:ph type="sldNum" sz="quarter" idx="12"/>
          </p:nvPr>
        </p:nvSpPr>
        <p:spPr/>
        <p:txBody>
          <a:bodyPr/>
          <a:lstStyle/>
          <a:p>
            <a:fld id="{5A103610-0C1D-ED42-9003-C875CFB930E4}" type="slidenum">
              <a:rPr lang="en-US" smtClean="0"/>
              <a:t>‹#›</a:t>
            </a:fld>
            <a:endParaRPr lang="en-US"/>
          </a:p>
        </p:txBody>
      </p:sp>
    </p:spTree>
    <p:extLst>
      <p:ext uri="{BB962C8B-B14F-4D97-AF65-F5344CB8AC3E}">
        <p14:creationId xmlns:p14="http://schemas.microsoft.com/office/powerpoint/2010/main" val="1144268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98AB7-24AF-CC4D-82C2-8EFA88C6833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2FDACE7-6D63-B64E-BD1C-B6CCEC63C48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C5EF38D-6135-C14A-9FA6-DD53A8A3E9C7}"/>
              </a:ext>
            </a:extLst>
          </p:cNvPr>
          <p:cNvSpPr>
            <a:spLocks noGrp="1"/>
          </p:cNvSpPr>
          <p:nvPr>
            <p:ph type="dt" sz="half" idx="10"/>
          </p:nvPr>
        </p:nvSpPr>
        <p:spPr/>
        <p:txBody>
          <a:bodyPr/>
          <a:lstStyle/>
          <a:p>
            <a:fld id="{48DE9055-A641-AE4E-8504-5E19056DBC30}" type="datetimeFigureOut">
              <a:rPr lang="en-US" smtClean="0"/>
              <a:t>10/16/2026</a:t>
            </a:fld>
            <a:endParaRPr lang="en-US"/>
          </a:p>
        </p:txBody>
      </p:sp>
      <p:sp>
        <p:nvSpPr>
          <p:cNvPr id="5" name="Footer Placeholder 4">
            <a:extLst>
              <a:ext uri="{FF2B5EF4-FFF2-40B4-BE49-F238E27FC236}">
                <a16:creationId xmlns:a16="http://schemas.microsoft.com/office/drawing/2014/main" id="{F225BE7E-D4E6-6D4A-B0B2-FB1E48144C6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92D16C-C537-AE4E-9F3A-0D9DF9685C0B}"/>
              </a:ext>
            </a:extLst>
          </p:cNvPr>
          <p:cNvSpPr>
            <a:spLocks noGrp="1"/>
          </p:cNvSpPr>
          <p:nvPr>
            <p:ph type="sldNum" sz="quarter" idx="12"/>
          </p:nvPr>
        </p:nvSpPr>
        <p:spPr/>
        <p:txBody>
          <a:bodyPr/>
          <a:lstStyle/>
          <a:p>
            <a:fld id="{5A103610-0C1D-ED42-9003-C875CFB930E4}" type="slidenum">
              <a:rPr lang="en-US" smtClean="0"/>
              <a:t>‹#›</a:t>
            </a:fld>
            <a:endParaRPr lang="en-US"/>
          </a:p>
        </p:txBody>
      </p:sp>
    </p:spTree>
    <p:extLst>
      <p:ext uri="{BB962C8B-B14F-4D97-AF65-F5344CB8AC3E}">
        <p14:creationId xmlns:p14="http://schemas.microsoft.com/office/powerpoint/2010/main" val="685969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9BDFFE-44C1-E340-99D4-6FF5BC44018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4211579-BD31-E043-9722-D0BEE356D1D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740653-02E2-FF4B-8372-9C2471D1E888}"/>
              </a:ext>
            </a:extLst>
          </p:cNvPr>
          <p:cNvSpPr>
            <a:spLocks noGrp="1"/>
          </p:cNvSpPr>
          <p:nvPr>
            <p:ph type="dt" sz="half" idx="10"/>
          </p:nvPr>
        </p:nvSpPr>
        <p:spPr/>
        <p:txBody>
          <a:bodyPr/>
          <a:lstStyle/>
          <a:p>
            <a:fld id="{48DE9055-A641-AE4E-8504-5E19056DBC30}" type="datetimeFigureOut">
              <a:rPr lang="en-US" smtClean="0"/>
              <a:t>10/16/2026</a:t>
            </a:fld>
            <a:endParaRPr lang="en-US"/>
          </a:p>
        </p:txBody>
      </p:sp>
      <p:sp>
        <p:nvSpPr>
          <p:cNvPr id="5" name="Footer Placeholder 4">
            <a:extLst>
              <a:ext uri="{FF2B5EF4-FFF2-40B4-BE49-F238E27FC236}">
                <a16:creationId xmlns:a16="http://schemas.microsoft.com/office/drawing/2014/main" id="{3EE91DDB-B7B0-C44B-985F-9C188DA404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D5FBBC-0E6B-F847-9383-527096213878}"/>
              </a:ext>
            </a:extLst>
          </p:cNvPr>
          <p:cNvSpPr>
            <a:spLocks noGrp="1"/>
          </p:cNvSpPr>
          <p:nvPr>
            <p:ph type="sldNum" sz="quarter" idx="12"/>
          </p:nvPr>
        </p:nvSpPr>
        <p:spPr/>
        <p:txBody>
          <a:bodyPr/>
          <a:lstStyle/>
          <a:p>
            <a:fld id="{5A103610-0C1D-ED42-9003-C875CFB930E4}" type="slidenum">
              <a:rPr lang="en-US" smtClean="0"/>
              <a:t>‹#›</a:t>
            </a:fld>
            <a:endParaRPr lang="en-US"/>
          </a:p>
        </p:txBody>
      </p:sp>
    </p:spTree>
    <p:extLst>
      <p:ext uri="{BB962C8B-B14F-4D97-AF65-F5344CB8AC3E}">
        <p14:creationId xmlns:p14="http://schemas.microsoft.com/office/powerpoint/2010/main" val="1258200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6D1A7-98A7-C14B-B4E2-ADDF04ED1F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055B936-C7C0-9D4E-BD3D-10336B6782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2F40680-2D38-9348-9195-76675B3F9BC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DE9055-A641-AE4E-8504-5E19056DBC30}" type="datetimeFigureOut">
              <a:rPr lang="en-US" smtClean="0"/>
              <a:t>10/16/2026</a:t>
            </a:fld>
            <a:endParaRPr lang="en-US"/>
          </a:p>
        </p:txBody>
      </p:sp>
      <p:sp>
        <p:nvSpPr>
          <p:cNvPr id="5" name="Footer Placeholder 4">
            <a:extLst>
              <a:ext uri="{FF2B5EF4-FFF2-40B4-BE49-F238E27FC236}">
                <a16:creationId xmlns:a16="http://schemas.microsoft.com/office/drawing/2014/main" id="{CD96BF5D-C16A-C342-B617-65AEDC7F90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F6388AE-F2EE-F74F-9A5C-30493015A3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103610-0C1D-ED42-9003-C875CFB930E4}" type="slidenum">
              <a:rPr lang="en-US" smtClean="0"/>
              <a:t>‹#›</a:t>
            </a:fld>
            <a:endParaRPr lang="en-US"/>
          </a:p>
        </p:txBody>
      </p:sp>
    </p:spTree>
    <p:extLst>
      <p:ext uri="{BB962C8B-B14F-4D97-AF65-F5344CB8AC3E}">
        <p14:creationId xmlns:p14="http://schemas.microsoft.com/office/powerpoint/2010/main" val="42513465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customXml" Target="../ink/ink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7.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8.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27.png"/><Relationship Id="rId4" Type="http://schemas.openxmlformats.org/officeDocument/2006/relationships/customXml" Target="../ink/ink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28.png"/><Relationship Id="rId5" Type="http://schemas.openxmlformats.org/officeDocument/2006/relationships/image" Target="../media/image26.jpe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30.png"/><Relationship Id="rId5" Type="http://schemas.openxmlformats.org/officeDocument/2006/relationships/image" Target="../media/image26.jpeg"/><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4.jpg"/></Relationships>
</file>

<file path=ppt/slides/_rels/slide31.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C5F98DB-DDEB-5043-BDBE-0C66D3E69126}"/>
              </a:ext>
            </a:extLst>
          </p:cNvPr>
          <p:cNvPicPr>
            <a:picLocks noChangeAspect="1"/>
          </p:cNvPicPr>
          <p:nvPr/>
        </p:nvPicPr>
        <p:blipFill>
          <a:blip r:embed="rId3"/>
          <a:stretch>
            <a:fillRect/>
          </a:stretch>
        </p:blipFill>
        <p:spPr>
          <a:xfrm>
            <a:off x="3724728" y="1357086"/>
            <a:ext cx="5332186" cy="3861849"/>
          </a:xfrm>
          <a:prstGeom prst="rect">
            <a:avLst/>
          </a:prstGeom>
        </p:spPr>
      </p:pic>
    </p:spTree>
    <p:extLst>
      <p:ext uri="{BB962C8B-B14F-4D97-AF65-F5344CB8AC3E}">
        <p14:creationId xmlns:p14="http://schemas.microsoft.com/office/powerpoint/2010/main" val="39293142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2F209710-8DFD-A22A-F471-423B064438ED}"/>
            </a:ext>
          </a:extLst>
        </p:cNvPr>
        <p:cNvGrpSpPr/>
        <p:nvPr/>
      </p:nvGrpSpPr>
      <p:grpSpPr>
        <a:xfrm>
          <a:off x="0" y="0"/>
          <a:ext cx="0" cy="0"/>
          <a:chOff x="0" y="0"/>
          <a:chExt cx="0" cy="0"/>
        </a:xfrm>
      </p:grpSpPr>
    </p:spTree>
    <p:extLst>
      <p:ext uri="{BB962C8B-B14F-4D97-AF65-F5344CB8AC3E}">
        <p14:creationId xmlns:p14="http://schemas.microsoft.com/office/powerpoint/2010/main" val="3751810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020BC100-0B4A-8053-D101-7A5E23D0C71D}"/>
            </a:ext>
          </a:extLst>
        </p:cNvPr>
        <p:cNvGrpSpPr/>
        <p:nvPr/>
      </p:nvGrpSpPr>
      <p:grpSpPr>
        <a:xfrm>
          <a:off x="0" y="0"/>
          <a:ext cx="0" cy="0"/>
          <a:chOff x="0" y="0"/>
          <a:chExt cx="0" cy="0"/>
        </a:xfrm>
      </p:grpSpPr>
    </p:spTree>
    <p:extLst>
      <p:ext uri="{BB962C8B-B14F-4D97-AF65-F5344CB8AC3E}">
        <p14:creationId xmlns:p14="http://schemas.microsoft.com/office/powerpoint/2010/main" val="590854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FE16437C-B270-A0A9-423B-C9620B7DA7F5}"/>
            </a:ext>
          </a:extLst>
        </p:cNvPr>
        <p:cNvGrpSpPr/>
        <p:nvPr/>
      </p:nvGrpSpPr>
      <p:grpSpPr>
        <a:xfrm>
          <a:off x="0" y="0"/>
          <a:ext cx="0" cy="0"/>
          <a:chOff x="0" y="0"/>
          <a:chExt cx="0" cy="0"/>
        </a:xfrm>
      </p:grpSpPr>
    </p:spTree>
    <p:extLst>
      <p:ext uri="{BB962C8B-B14F-4D97-AF65-F5344CB8AC3E}">
        <p14:creationId xmlns:p14="http://schemas.microsoft.com/office/powerpoint/2010/main" val="510143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DAD4833A-2BBD-CF20-CE35-203426F01FD4}"/>
            </a:ext>
          </a:extLst>
        </p:cNvPr>
        <p:cNvGrpSpPr/>
        <p:nvPr/>
      </p:nvGrpSpPr>
      <p:grpSpPr>
        <a:xfrm>
          <a:off x="0" y="0"/>
          <a:ext cx="0" cy="0"/>
          <a:chOff x="0" y="0"/>
          <a:chExt cx="0" cy="0"/>
        </a:xfrm>
      </p:grpSpPr>
    </p:spTree>
    <p:extLst>
      <p:ext uri="{BB962C8B-B14F-4D97-AF65-F5344CB8AC3E}">
        <p14:creationId xmlns:p14="http://schemas.microsoft.com/office/powerpoint/2010/main" val="30864345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3735B610-5C7F-3393-1578-A7FB9A30D3C5}"/>
            </a:ext>
          </a:extLst>
        </p:cNvPr>
        <p:cNvGrpSpPr/>
        <p:nvPr/>
      </p:nvGrpSpPr>
      <p:grpSpPr>
        <a:xfrm>
          <a:off x="0" y="0"/>
          <a:ext cx="0" cy="0"/>
          <a:chOff x="0" y="0"/>
          <a:chExt cx="0" cy="0"/>
        </a:xfrm>
      </p:grpSpPr>
    </p:spTree>
    <p:extLst>
      <p:ext uri="{BB962C8B-B14F-4D97-AF65-F5344CB8AC3E}">
        <p14:creationId xmlns:p14="http://schemas.microsoft.com/office/powerpoint/2010/main" val="2916921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17054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4" descr="The image highlights that the average US woman uses 12 personal care products daily, exposing herself to 168 different chemicals, while men use fewer products but still encounter 85 chemicals, and teens use 17 products, exposing them to even higher chemical levels.&#10;&#10;AI-generated content may be incorrect.">
            <a:extLst>
              <a:ext uri="{FF2B5EF4-FFF2-40B4-BE49-F238E27FC236}">
                <a16:creationId xmlns:a16="http://schemas.microsoft.com/office/drawing/2014/main" id="{44939D62-09F0-DACD-B95B-BDED70BB17B5}"/>
              </a:ext>
            </a:extLst>
          </p:cNvPr>
          <p:cNvPicPr>
            <a:picLocks noChangeAspect="1"/>
          </p:cNvPicPr>
          <p:nvPr/>
        </p:nvPicPr>
        <p:blipFill>
          <a:blip r:embed="rId4"/>
          <a:stretch>
            <a:fillRect/>
          </a:stretch>
        </p:blipFill>
        <p:spPr>
          <a:xfrm>
            <a:off x="0" y="0"/>
            <a:ext cx="12192000" cy="6857143"/>
          </a:xfrm>
          <a:prstGeom prst="rect">
            <a:avLst/>
          </a:prstGeom>
        </p:spPr>
      </p:pic>
    </p:spTree>
    <p:extLst>
      <p:ext uri="{BB962C8B-B14F-4D97-AF65-F5344CB8AC3E}">
        <p14:creationId xmlns:p14="http://schemas.microsoft.com/office/powerpoint/2010/main" val="958568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14576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4">
            <p14:nvContentPartPr>
              <p14:cNvPr id="8" name="Ink 7">
                <a:extLst>
                  <a:ext uri="{FF2B5EF4-FFF2-40B4-BE49-F238E27FC236}">
                    <a16:creationId xmlns:a16="http://schemas.microsoft.com/office/drawing/2014/main" id="{75745999-1E3A-ED02-3D10-53575A0224C3}"/>
                  </a:ext>
                </a:extLst>
              </p14:cNvPr>
              <p14:cNvContentPartPr/>
              <p14:nvPr/>
            </p14:nvContentPartPr>
            <p14:xfrm>
              <a:off x="1862307" y="2006360"/>
              <a:ext cx="360" cy="360"/>
            </p14:xfrm>
          </p:contentPart>
        </mc:Choice>
        <mc:Fallback xmlns="">
          <p:pic>
            <p:nvPicPr>
              <p:cNvPr id="8" name="Ink 7">
                <a:extLst>
                  <a:ext uri="{FF2B5EF4-FFF2-40B4-BE49-F238E27FC236}">
                    <a16:creationId xmlns:a16="http://schemas.microsoft.com/office/drawing/2014/main" id="{75745999-1E3A-ED02-3D10-53575A0224C3}"/>
                  </a:ext>
                </a:extLst>
              </p:cNvPr>
              <p:cNvPicPr/>
              <p:nvPr/>
            </p:nvPicPr>
            <p:blipFill>
              <a:blip r:embed="rId5"/>
              <a:stretch>
                <a:fillRect/>
              </a:stretch>
            </p:blipFill>
            <p:spPr>
              <a:xfrm>
                <a:off x="1856187" y="2000240"/>
                <a:ext cx="12600" cy="12600"/>
              </a:xfrm>
              <a:prstGeom prst="rect">
                <a:avLst/>
              </a:prstGeom>
            </p:spPr>
          </p:pic>
        </mc:Fallback>
      </mc:AlternateContent>
    </p:spTree>
    <p:extLst>
      <p:ext uri="{BB962C8B-B14F-4D97-AF65-F5344CB8AC3E}">
        <p14:creationId xmlns:p14="http://schemas.microsoft.com/office/powerpoint/2010/main" val="15806933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3113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2822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61686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15713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205E43D1-5EB6-2D8A-1B12-205BB50C4E2C}"/>
            </a:ext>
          </a:extLst>
        </p:cNvPr>
        <p:cNvGrpSpPr/>
        <p:nvPr/>
      </p:nvGrpSpPr>
      <p:grpSpPr>
        <a:xfrm>
          <a:off x="0" y="0"/>
          <a:ext cx="0" cy="0"/>
          <a:chOff x="0" y="0"/>
          <a:chExt cx="0" cy="0"/>
        </a:xfrm>
      </p:grpSpPr>
    </p:spTree>
    <p:extLst>
      <p:ext uri="{BB962C8B-B14F-4D97-AF65-F5344CB8AC3E}">
        <p14:creationId xmlns:p14="http://schemas.microsoft.com/office/powerpoint/2010/main" val="2235028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CED1C2-ABD8-BF2C-78F8-973FCD7A2205}"/>
            </a:ext>
          </a:extLst>
        </p:cNvPr>
        <p:cNvGrpSpPr/>
        <p:nvPr/>
      </p:nvGrpSpPr>
      <p:grpSpPr>
        <a:xfrm>
          <a:off x="0" y="0"/>
          <a:ext cx="0" cy="0"/>
          <a:chOff x="0" y="0"/>
          <a:chExt cx="0" cy="0"/>
        </a:xfrm>
      </p:grpSpPr>
      <p:pic>
        <p:nvPicPr>
          <p:cNvPr id="4" name="Amy skin care.mp4">
            <a:hlinkClick r:id="" action="ppaction://media"/>
            <a:extLst>
              <a:ext uri="{FF2B5EF4-FFF2-40B4-BE49-F238E27FC236}">
                <a16:creationId xmlns:a16="http://schemas.microsoft.com/office/drawing/2014/main" id="{2CF9032A-0358-9F04-9F72-85BFFC24E60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261313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81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CED1C2-ABD8-BF2C-78F8-973FCD7A2205}"/>
            </a:ext>
          </a:extLst>
        </p:cNvPr>
        <p:cNvGrpSpPr/>
        <p:nvPr/>
      </p:nvGrpSpPr>
      <p:grpSpPr>
        <a:xfrm>
          <a:off x="0" y="0"/>
          <a:ext cx="0" cy="0"/>
          <a:chOff x="0" y="0"/>
          <a:chExt cx="0" cy="0"/>
        </a:xfrm>
      </p:grpSpPr>
      <p:pic>
        <p:nvPicPr>
          <p:cNvPr id="2" name="product testimonial2.mp4">
            <a:hlinkClick r:id="" action="ppaction://media"/>
            <a:extLst>
              <a:ext uri="{FF2B5EF4-FFF2-40B4-BE49-F238E27FC236}">
                <a16:creationId xmlns:a16="http://schemas.microsoft.com/office/drawing/2014/main" id="{D4BB8A34-CDC5-A397-4EEF-547620715A3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3760849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540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941706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167386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79733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F8FD222-9E0E-D2D5-A1DF-95453F26466F}"/>
              </a:ext>
            </a:extLst>
          </p:cNvPr>
          <p:cNvSpPr txBox="1"/>
          <p:nvPr/>
        </p:nvSpPr>
        <p:spPr>
          <a:xfrm>
            <a:off x="3049229" y="3244334"/>
            <a:ext cx="6098458" cy="369332"/>
          </a:xfrm>
          <a:prstGeom prst="rect">
            <a:avLst/>
          </a:prstGeom>
          <a:noFill/>
        </p:spPr>
        <p:txBody>
          <a:bodyPr wrap="square">
            <a:spAutoFit/>
          </a:bodyPr>
          <a:lstStyle/>
          <a:p>
            <a:endParaRPr lang="en-US"/>
          </a:p>
        </p:txBody>
      </p:sp>
    </p:spTree>
    <p:extLst>
      <p:ext uri="{BB962C8B-B14F-4D97-AF65-F5344CB8AC3E}">
        <p14:creationId xmlns:p14="http://schemas.microsoft.com/office/powerpoint/2010/main" val="13458748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B05A0C9B-08D1-06AA-944B-6D08A92D14A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D44A6C9-8EDD-CE37-9204-90115D345489}"/>
              </a:ext>
            </a:extLst>
          </p:cNvPr>
          <p:cNvSpPr txBox="1"/>
          <p:nvPr/>
        </p:nvSpPr>
        <p:spPr>
          <a:xfrm>
            <a:off x="3049229" y="3244334"/>
            <a:ext cx="6098458" cy="369332"/>
          </a:xfrm>
          <a:prstGeom prst="rect">
            <a:avLst/>
          </a:prstGeom>
          <a:noFill/>
        </p:spPr>
        <p:txBody>
          <a:bodyPr wrap="square">
            <a:spAutoFit/>
          </a:bodyPr>
          <a:lstStyle/>
          <a:p>
            <a:endParaRPr lang="en-US"/>
          </a:p>
        </p:txBody>
      </p:sp>
    </p:spTree>
    <p:extLst>
      <p:ext uri="{BB962C8B-B14F-4D97-AF65-F5344CB8AC3E}">
        <p14:creationId xmlns:p14="http://schemas.microsoft.com/office/powerpoint/2010/main" val="2448938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CA5D4F16-8ECA-2D1F-21DA-DD114B091234}"/>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4">
            <p14:nvContentPartPr>
              <p14:cNvPr id="4" name="Ink 3">
                <a:extLst>
                  <a:ext uri="{FF2B5EF4-FFF2-40B4-BE49-F238E27FC236}">
                    <a16:creationId xmlns:a16="http://schemas.microsoft.com/office/drawing/2014/main" id="{3F116F2C-BAAF-2B92-6F1A-90D35D77F11D}"/>
                  </a:ext>
                </a:extLst>
              </p14:cNvPr>
              <p14:cNvContentPartPr/>
              <p14:nvPr/>
            </p14:nvContentPartPr>
            <p14:xfrm>
              <a:off x="1333155" y="5600625"/>
              <a:ext cx="360" cy="360"/>
            </p14:xfrm>
          </p:contentPart>
        </mc:Choice>
        <mc:Fallback xmlns="">
          <p:pic>
            <p:nvPicPr>
              <p:cNvPr id="4" name="Ink 3">
                <a:extLst>
                  <a:ext uri="{FF2B5EF4-FFF2-40B4-BE49-F238E27FC236}">
                    <a16:creationId xmlns:a16="http://schemas.microsoft.com/office/drawing/2014/main" id="{3F116F2C-BAAF-2B92-6F1A-90D35D77F11D}"/>
                  </a:ext>
                </a:extLst>
              </p:cNvPr>
              <p:cNvPicPr/>
              <p:nvPr/>
            </p:nvPicPr>
            <p:blipFill>
              <a:blip r:embed="rId6"/>
              <a:stretch>
                <a:fillRect/>
              </a:stretch>
            </p:blipFill>
            <p:spPr>
              <a:xfrm>
                <a:off x="1327035" y="5594505"/>
                <a:ext cx="12600" cy="12600"/>
              </a:xfrm>
              <a:prstGeom prst="rect">
                <a:avLst/>
              </a:prstGeom>
            </p:spPr>
          </p:pic>
        </mc:Fallback>
      </mc:AlternateContent>
    </p:spTree>
    <p:extLst>
      <p:ext uri="{BB962C8B-B14F-4D97-AF65-F5344CB8AC3E}">
        <p14:creationId xmlns:p14="http://schemas.microsoft.com/office/powerpoint/2010/main" val="19675125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88701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4189F72F-D2B7-0A47-DF97-E165C77AD93D}"/>
            </a:ext>
          </a:extLst>
        </p:cNvPr>
        <p:cNvGrpSpPr/>
        <p:nvPr/>
      </p:nvGrpSpPr>
      <p:grpSpPr>
        <a:xfrm>
          <a:off x="0" y="0"/>
          <a:ext cx="0" cy="0"/>
          <a:chOff x="0" y="0"/>
          <a:chExt cx="0" cy="0"/>
        </a:xfrm>
      </p:grpSpPr>
      <p:pic>
        <p:nvPicPr>
          <p:cNvPr id="3" name="kolb.mp4">
            <a:hlinkClick r:id="" action="ppaction://media"/>
            <a:extLst>
              <a:ext uri="{FF2B5EF4-FFF2-40B4-BE49-F238E27FC236}">
                <a16:creationId xmlns:a16="http://schemas.microsoft.com/office/drawing/2014/main" id="{4A5AD88C-4489-5053-F048-8AF9C6F66C15}"/>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2967910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50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6831187D-894D-9625-7661-9770761AB1C7}"/>
            </a:ext>
          </a:extLst>
        </p:cNvPr>
        <p:cNvGrpSpPr/>
        <p:nvPr/>
      </p:nvGrpSpPr>
      <p:grpSpPr>
        <a:xfrm>
          <a:off x="0" y="0"/>
          <a:ext cx="0" cy="0"/>
          <a:chOff x="0" y="0"/>
          <a:chExt cx="0" cy="0"/>
        </a:xfrm>
      </p:grpSpPr>
    </p:spTree>
    <p:extLst>
      <p:ext uri="{BB962C8B-B14F-4D97-AF65-F5344CB8AC3E}">
        <p14:creationId xmlns:p14="http://schemas.microsoft.com/office/powerpoint/2010/main" val="31334880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4189F72F-D2B7-0A47-DF97-E165C77AD93D}"/>
            </a:ext>
          </a:extLst>
        </p:cNvPr>
        <p:cNvGrpSpPr/>
        <p:nvPr/>
      </p:nvGrpSpPr>
      <p:grpSpPr>
        <a:xfrm>
          <a:off x="0" y="0"/>
          <a:ext cx="0" cy="0"/>
          <a:chOff x="0" y="0"/>
          <a:chExt cx="0" cy="0"/>
        </a:xfrm>
      </p:grpSpPr>
      <p:pic>
        <p:nvPicPr>
          <p:cNvPr id="2" name="melody.mp4">
            <a:hlinkClick r:id="" action="ppaction://media"/>
            <a:extLst>
              <a:ext uri="{FF2B5EF4-FFF2-40B4-BE49-F238E27FC236}">
                <a16:creationId xmlns:a16="http://schemas.microsoft.com/office/drawing/2014/main" id="{071BC9FA-A19C-B4B7-A5F5-95D5712D8221}"/>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679822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13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58232C33-3674-9F93-2CBC-BB5BA2D8DCFD}"/>
            </a:ext>
          </a:extLst>
        </p:cNvPr>
        <p:cNvGrpSpPr/>
        <p:nvPr/>
      </p:nvGrpSpPr>
      <p:grpSpPr>
        <a:xfrm>
          <a:off x="0" y="0"/>
          <a:ext cx="0" cy="0"/>
          <a:chOff x="0" y="0"/>
          <a:chExt cx="0" cy="0"/>
        </a:xfrm>
      </p:grpSpPr>
    </p:spTree>
    <p:extLst>
      <p:ext uri="{BB962C8B-B14F-4D97-AF65-F5344CB8AC3E}">
        <p14:creationId xmlns:p14="http://schemas.microsoft.com/office/powerpoint/2010/main" val="37085809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BF65D3D1-795E-EA91-C4AD-5D9A0DC41448}"/>
            </a:ext>
          </a:extLst>
        </p:cNvPr>
        <p:cNvGrpSpPr/>
        <p:nvPr/>
      </p:nvGrpSpPr>
      <p:grpSpPr>
        <a:xfrm>
          <a:off x="0" y="0"/>
          <a:ext cx="0" cy="0"/>
          <a:chOff x="0" y="0"/>
          <a:chExt cx="0" cy="0"/>
        </a:xfrm>
      </p:grpSpPr>
    </p:spTree>
    <p:extLst>
      <p:ext uri="{BB962C8B-B14F-4D97-AF65-F5344CB8AC3E}">
        <p14:creationId xmlns:p14="http://schemas.microsoft.com/office/powerpoint/2010/main" val="6115198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C4336873-AE2B-0C9C-100E-503216A67FB4}"/>
            </a:ext>
          </a:extLst>
        </p:cNvPr>
        <p:cNvGrpSpPr/>
        <p:nvPr/>
      </p:nvGrpSpPr>
      <p:grpSpPr>
        <a:xfrm>
          <a:off x="0" y="0"/>
          <a:ext cx="0" cy="0"/>
          <a:chOff x="0" y="0"/>
          <a:chExt cx="0" cy="0"/>
        </a:xfrm>
      </p:grpSpPr>
      <p:pic>
        <p:nvPicPr>
          <p:cNvPr id="3" name="Picture 2" descr="The image displays a set of six skin care products, including collagen peptides, cleansers, toners, eye creams, moisturizers, and night serums, all containing pure skin and pre+probiotics, and all are marketed as being free of toxins, dairy, GMOs, artificial flavors, hormones, and antibiotics.&#10;&#10;AI-generated content may be incorrect.">
            <a:extLst>
              <a:ext uri="{FF2B5EF4-FFF2-40B4-BE49-F238E27FC236}">
                <a16:creationId xmlns:a16="http://schemas.microsoft.com/office/drawing/2014/main" id="{7D54188A-A08F-F606-3AAF-1020D7EAFEA5}"/>
              </a:ext>
            </a:extLst>
          </p:cNvPr>
          <p:cNvPicPr>
            <a:picLocks noChangeAspect="1"/>
          </p:cNvPicPr>
          <p:nvPr/>
        </p:nvPicPr>
        <p:blipFill>
          <a:blip r:embed="rId4"/>
          <a:stretch>
            <a:fillRect/>
          </a:stretch>
        </p:blipFill>
        <p:spPr>
          <a:xfrm>
            <a:off x="0" y="428"/>
            <a:ext cx="12192000" cy="6857143"/>
          </a:xfrm>
          <a:prstGeom prst="rect">
            <a:avLst/>
          </a:prstGeom>
        </p:spPr>
      </p:pic>
    </p:spTree>
    <p:extLst>
      <p:ext uri="{BB962C8B-B14F-4D97-AF65-F5344CB8AC3E}">
        <p14:creationId xmlns:p14="http://schemas.microsoft.com/office/powerpoint/2010/main" val="18025019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87776999-B311-1498-5EAE-5C938EBA204B}"/>
            </a:ext>
          </a:extLst>
        </p:cNvPr>
        <p:cNvGrpSpPr/>
        <p:nvPr/>
      </p:nvGrpSpPr>
      <p:grpSpPr>
        <a:xfrm>
          <a:off x="0" y="0"/>
          <a:ext cx="0" cy="0"/>
          <a:chOff x="0" y="0"/>
          <a:chExt cx="0" cy="0"/>
        </a:xfrm>
      </p:grpSpPr>
    </p:spTree>
    <p:extLst>
      <p:ext uri="{BB962C8B-B14F-4D97-AF65-F5344CB8AC3E}">
        <p14:creationId xmlns:p14="http://schemas.microsoft.com/office/powerpoint/2010/main" val="12781150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5BBA69F4-A7E3-F8BA-969E-06AB0858FF9D}"/>
            </a:ext>
          </a:extLst>
        </p:cNvPr>
        <p:cNvGrpSpPr/>
        <p:nvPr/>
      </p:nvGrpSpPr>
      <p:grpSpPr>
        <a:xfrm>
          <a:off x="0" y="0"/>
          <a:ext cx="0" cy="0"/>
          <a:chOff x="0" y="0"/>
          <a:chExt cx="0" cy="0"/>
        </a:xfrm>
      </p:grpSpPr>
    </p:spTree>
    <p:extLst>
      <p:ext uri="{BB962C8B-B14F-4D97-AF65-F5344CB8AC3E}">
        <p14:creationId xmlns:p14="http://schemas.microsoft.com/office/powerpoint/2010/main" val="21015397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09CE7D-3C41-74F0-F2BE-4BF38FA55E4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530D4DB1-CED1-139C-D2BD-0D11A6D89F43}"/>
              </a:ext>
            </a:extLst>
          </p:cNvPr>
          <p:cNvPicPr>
            <a:picLocks noChangeAspect="1"/>
          </p:cNvPicPr>
          <p:nvPr/>
        </p:nvPicPr>
        <p:blipFill>
          <a:blip r:embed="rId2"/>
          <a:stretch>
            <a:fillRect/>
          </a:stretch>
        </p:blipFill>
        <p:spPr>
          <a:xfrm>
            <a:off x="3724728" y="1357086"/>
            <a:ext cx="5332186" cy="3861849"/>
          </a:xfrm>
          <a:prstGeom prst="rect">
            <a:avLst/>
          </a:prstGeom>
        </p:spPr>
      </p:pic>
    </p:spTree>
    <p:extLst>
      <p:ext uri="{BB962C8B-B14F-4D97-AF65-F5344CB8AC3E}">
        <p14:creationId xmlns:p14="http://schemas.microsoft.com/office/powerpoint/2010/main" val="35460766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a286d478-b072-4718-a496-bbb767426ce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2910F5FD61F294EB8765B22F68EEA86" ma:contentTypeVersion="10" ma:contentTypeDescription="Create a new document." ma:contentTypeScope="" ma:versionID="745b20afc64c607ee801242238d58edd">
  <xsd:schema xmlns:xsd="http://www.w3.org/2001/XMLSchema" xmlns:xs="http://www.w3.org/2001/XMLSchema" xmlns:p="http://schemas.microsoft.com/office/2006/metadata/properties" xmlns:ns3="a286d478-b072-4718-a496-bbb767426ce7" targetNamespace="http://schemas.microsoft.com/office/2006/metadata/properties" ma:root="true" ma:fieldsID="d489dff4838a89849540a101f9c52ba5" ns3:_="">
    <xsd:import namespace="a286d478-b072-4718-a496-bbb767426ce7"/>
    <xsd:element name="properties">
      <xsd:complexType>
        <xsd:sequence>
          <xsd:element name="documentManagement">
            <xsd:complexType>
              <xsd:all>
                <xsd:element ref="ns3:MediaServiceDateTaken" minOccurs="0"/>
                <xsd:element ref="ns3:_activity" minOccurs="0"/>
                <xsd:element ref="ns3:MediaServiceMetadata" minOccurs="0"/>
                <xsd:element ref="ns3:MediaServiceFastMetadata" minOccurs="0"/>
                <xsd:element ref="ns3:MediaServiceSearchProperties" minOccurs="0"/>
                <xsd:element ref="ns3:MediaServiceSystemTags" minOccurs="0"/>
                <xsd:element ref="ns3:MediaServiceOCR" minOccurs="0"/>
                <xsd:element ref="ns3:MediaServiceGenerationTime" minOccurs="0"/>
                <xsd:element ref="ns3:MediaServiceEventHashCode"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286d478-b072-4718-a496-bbb767426ce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_activity" ma:index="9" nillable="true" ma:displayName="_activity" ma:hidden="true" ma:internalName="_activity">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BillingMetadata" ma:index="17"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6DF24BB-7582-4204-B8C2-197C7573A3FD}">
  <ds:schemaRefs>
    <ds:schemaRef ds:uri="http://schemas.microsoft.com/sharepoint/v3/contenttype/forms"/>
  </ds:schemaRefs>
</ds:datastoreItem>
</file>

<file path=customXml/itemProps2.xml><?xml version="1.0" encoding="utf-8"?>
<ds:datastoreItem xmlns:ds="http://schemas.openxmlformats.org/officeDocument/2006/customXml" ds:itemID="{FDDDC9D0-54F1-4206-A4CD-F67595B22F24}">
  <ds:schemaRefs>
    <ds:schemaRef ds:uri="http://schemas.microsoft.com/office/2006/metadata/properties"/>
    <ds:schemaRef ds:uri="http://www.w3.org/XML/1998/namespace"/>
    <ds:schemaRef ds:uri="http://schemas.microsoft.com/office/infopath/2007/PartnerControls"/>
    <ds:schemaRef ds:uri="http://schemas.microsoft.com/office/2006/documentManagement/types"/>
    <ds:schemaRef ds:uri="http://purl.org/dc/elements/1.1/"/>
    <ds:schemaRef ds:uri="http://purl.org/dc/terms/"/>
    <ds:schemaRef ds:uri="http://purl.org/dc/dcmitype/"/>
    <ds:schemaRef ds:uri="http://schemas.openxmlformats.org/package/2006/metadata/core-properties"/>
    <ds:schemaRef ds:uri="a286d478-b072-4718-a496-bbb767426ce7"/>
  </ds:schemaRefs>
</ds:datastoreItem>
</file>

<file path=customXml/itemProps3.xml><?xml version="1.0" encoding="utf-8"?>
<ds:datastoreItem xmlns:ds="http://schemas.openxmlformats.org/officeDocument/2006/customXml" ds:itemID="{498F053B-4319-436F-B1C1-CA933CFBA2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286d478-b072-4718-a496-bbb767426c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29816</TotalTime>
  <Words>2734</Words>
  <Application>Microsoft Office PowerPoint</Application>
  <PresentationFormat>Widescreen</PresentationFormat>
  <Paragraphs>126</Paragraphs>
  <Slides>33</Slides>
  <Notes>32</Notes>
  <HiddenSlides>0</HiddenSlides>
  <MMClips>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 Courier</dc:creator>
  <cp:lastModifiedBy>Brenda Allred</cp:lastModifiedBy>
  <cp:revision>45</cp:revision>
  <cp:lastPrinted>2021-07-26T16:28:00Z</cp:lastPrinted>
  <dcterms:created xsi:type="dcterms:W3CDTF">2021-07-23T19:32:31Z</dcterms:created>
  <dcterms:modified xsi:type="dcterms:W3CDTF">2026-10-16T12:49:53Z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0x010100D2910F5FD61F294EB8765B22F68EEA86</vt:lpwstr>
  </property>
</Properties>
</file>